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36" r:id="rId2"/>
    <p:sldId id="256" r:id="rId3"/>
    <p:sldId id="257" r:id="rId4"/>
    <p:sldId id="314" r:id="rId5"/>
    <p:sldId id="428" r:id="rId6"/>
    <p:sldId id="513" r:id="rId7"/>
    <p:sldId id="483" r:id="rId8"/>
    <p:sldId id="515" r:id="rId9"/>
    <p:sldId id="514" r:id="rId10"/>
    <p:sldId id="516" r:id="rId11"/>
    <p:sldId id="517" r:id="rId12"/>
    <p:sldId id="518" r:id="rId13"/>
    <p:sldId id="519" r:id="rId14"/>
    <p:sldId id="520" r:id="rId15"/>
    <p:sldId id="438" r:id="rId16"/>
    <p:sldId id="521" r:id="rId17"/>
    <p:sldId id="522" r:id="rId18"/>
    <p:sldId id="523" r:id="rId19"/>
    <p:sldId id="524" r:id="rId20"/>
    <p:sldId id="525" r:id="rId21"/>
    <p:sldId id="526" r:id="rId22"/>
    <p:sldId id="527" r:id="rId23"/>
    <p:sldId id="465" r:id="rId24"/>
    <p:sldId id="530" r:id="rId25"/>
    <p:sldId id="529" r:id="rId26"/>
    <p:sldId id="531" r:id="rId27"/>
    <p:sldId id="532" r:id="rId28"/>
    <p:sldId id="528" r:id="rId29"/>
    <p:sldId id="533" r:id="rId30"/>
    <p:sldId id="429" r:id="rId31"/>
    <p:sldId id="480" r:id="rId32"/>
    <p:sldId id="434" r:id="rId33"/>
    <p:sldId id="474" r:id="rId34"/>
    <p:sldId id="484" r:id="rId35"/>
    <p:sldId id="485" r:id="rId36"/>
    <p:sldId id="534" r:id="rId3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>
          <p15:clr>
            <a:srgbClr val="A4A3A4"/>
          </p15:clr>
        </p15:guide>
        <p15:guide id="2" pos="30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88"/>
        <p:guide pos="308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5678179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>
            <a:extLst>
              <a:ext uri="{FF2B5EF4-FFF2-40B4-BE49-F238E27FC236}">
                <a16:creationId xmlns:a16="http://schemas.microsoft.com/office/drawing/2014/main" id="{5945D5F5-0B02-4D49-AE24-BE2DCFD1F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583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556874"/>
      </p:ext>
    </p:extLst>
  </p:cSld>
  <p:clrMapOvr>
    <a:masterClrMapping/>
  </p:clrMapOvr>
  <p:transition>
    <p:strips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7558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E75F0285-F3A1-445B-8BA0-39C422268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0848DE3A-89CF-4AC0-8830-0BD8D56C9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50DED36-4218-4E0A-BC83-A30D1125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A1517-EC0B-4157-B3FA-623D2EF673F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99681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3C41D9-6DFE-4F4E-AEB2-72324E603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4BFE37-63DD-49E9-8635-99562B8F6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A5D736-E3FC-4AEE-8D34-357816CD8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B81CF-B30C-47F1-A192-5D18604AA8F7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1895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2DB1C0-3C72-4F08-B177-BC61DC4E8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38EDDA-116D-4AEF-98D3-377EE87A0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3AE513-76F1-46C9-AC41-78ADF34E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B6460-FB9A-431B-96EF-DC13515BFD09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7610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">
            <a:extLst>
              <a:ext uri="{FF2B5EF4-FFF2-40B4-BE49-F238E27FC236}">
                <a16:creationId xmlns:a16="http://schemas.microsoft.com/office/drawing/2014/main" id="{AF63D701-75A0-45E0-9E69-05AE6884AE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24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FF41DA4C-DBF7-44D4-B6A4-F416C731D1A7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68580" tIns="34290" rIns="68580" bIns="34290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9D2E987-7CA8-4768-94EE-D4D293FAC2B4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lIns="68580" tIns="34290" rIns="68580" bIns="3429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/>
              <a:t>单击此处编辑母版文本样式</a:t>
            </a:r>
          </a:p>
          <a:p>
            <a:pPr lvl="1">
              <a:defRPr/>
            </a:pPr>
            <a:r>
              <a:rPr lang="zh-CN" altLang="en-US"/>
              <a:t>第二级</a:t>
            </a:r>
          </a:p>
          <a:p>
            <a:pPr lvl="2">
              <a:defRPr/>
            </a:pPr>
            <a:r>
              <a:rPr lang="zh-CN" altLang="en-US"/>
              <a:t>第三级</a:t>
            </a:r>
          </a:p>
          <a:p>
            <a:pPr lvl="3">
              <a:defRPr/>
            </a:pPr>
            <a:r>
              <a:rPr lang="zh-CN" altLang="en-US" sz="1400"/>
              <a:t>第四级</a:t>
            </a:r>
          </a:p>
          <a:p>
            <a:pPr lvl="4">
              <a:defRPr/>
            </a:pPr>
            <a:r>
              <a:rPr lang="zh-CN" altLang="en-US" sz="1400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DA8F734-F5B3-4DF7-B894-822E0C00A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lIns="68580" tIns="34290" rIns="68580" bIns="34290"/>
          <a:lstStyle>
            <a:lvl1pPr eaLnBrk="1" hangingPunct="1">
              <a:buFont typeface="Arial" panose="020B0604020202020204" pitchFamily="34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731E6ED3-D12A-4639-95F4-FFCEE99CE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lIns="68580" tIns="34290" rIns="68580" bIns="34290"/>
          <a:lstStyle>
            <a:lvl1pPr eaLnBrk="1" hangingPunct="1">
              <a:buFont typeface="Arial" panose="020B0604020202020204" pitchFamily="34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14337C3-01BD-4352-B5E8-9509CB1FC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mtClean="0"/>
            </a:lvl1pPr>
          </a:lstStyle>
          <a:p>
            <a:pPr>
              <a:defRPr/>
            </a:pPr>
            <a:fld id="{503C07AC-01C7-4CC6-AD42-8F1689E34A3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  <p:pic>
        <p:nvPicPr>
          <p:cNvPr id="1032" name="图片 7">
            <a:extLst>
              <a:ext uri="{FF2B5EF4-FFF2-40B4-BE49-F238E27FC236}">
                <a16:creationId xmlns:a16="http://schemas.microsoft.com/office/drawing/2014/main" id="{0D35F1ED-D43C-46F6-B233-0CD94FA807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图片 8">
            <a:extLst>
              <a:ext uri="{FF2B5EF4-FFF2-40B4-BE49-F238E27FC236}">
                <a16:creationId xmlns:a16="http://schemas.microsoft.com/office/drawing/2014/main" id="{34E59B20-89D5-48E9-BA5E-CE72FA0083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94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图片 9">
            <a:extLst>
              <a:ext uri="{FF2B5EF4-FFF2-40B4-BE49-F238E27FC236}">
                <a16:creationId xmlns:a16="http://schemas.microsoft.com/office/drawing/2014/main" id="{A19DB1C8-B901-4144-9F15-7BADF601F9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88" y="0"/>
            <a:ext cx="671512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2" r:id="rId4"/>
    <p:sldLayoutId id="2147483683" r:id="rId5"/>
    <p:sldLayoutId id="2147483684" r:id="rId6"/>
  </p:sldLayoutIdLst>
  <p:transition>
    <p:fade thruBlk="1"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caiw.com/../images.asp?url=http://py.sucaiw.com/%B6%AF%BB%AD%C0%E0/%D2%BB%B0%E3%B6%AF%BB%AD/%CE%E5%D0%C7/%B0%D7%C9%AB%B1%B3%BE%B0%B5%C4//&amp;pic=gif&amp;num=026&amp;ext=.gif&amp;picall=36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audio" Target="../media/audio7.wav"/><Relationship Id="rId21" Type="http://schemas.openxmlformats.org/officeDocument/2006/relationships/image" Target="../media/image62.png"/><Relationship Id="rId7" Type="http://schemas.openxmlformats.org/officeDocument/2006/relationships/image" Target="../media/image48.gif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audio" Target="../media/audio1.wav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gif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46.gif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jpe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6.jpeg"/><Relationship Id="rId7" Type="http://schemas.openxmlformats.org/officeDocument/2006/relationships/image" Target="../media/image80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10" Type="http://schemas.openxmlformats.org/officeDocument/2006/relationships/image" Target="../media/image83.jpeg"/><Relationship Id="rId4" Type="http://schemas.openxmlformats.org/officeDocument/2006/relationships/image" Target="../media/image77.jpeg"/><Relationship Id="rId9" Type="http://schemas.openxmlformats.org/officeDocument/2006/relationships/image" Target="../media/image8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C53D1E8-10CC-4557-B02B-FC289CD4D2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763000" cy="452596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1.</a:t>
            </a: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打响了武装反抗国民党反动统治的第一枪是在</a:t>
            </a:r>
            <a: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______</a:t>
            </a: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2.</a:t>
            </a: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中国革命在农村建立的第一个革命根据地</a:t>
            </a:r>
            <a: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______________</a:t>
            </a: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3.</a:t>
            </a: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中国工农红军第一支坚强的队伍是</a:t>
            </a:r>
            <a: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_______________</a:t>
            </a: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altLang="zh-C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altLang="zh-C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altLang="zh-C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01379" name="Text Box 3">
            <a:extLst>
              <a:ext uri="{FF2B5EF4-FFF2-40B4-BE49-F238E27FC236}">
                <a16:creationId xmlns:a16="http://schemas.microsoft.com/office/drawing/2014/main" id="{0B5347EE-A753-4B3B-A262-578042905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1700213"/>
            <a:ext cx="2057400" cy="7620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40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南昌</a:t>
            </a:r>
          </a:p>
        </p:txBody>
      </p:sp>
      <p:sp>
        <p:nvSpPr>
          <p:cNvPr id="101380" name="Text Box 4">
            <a:extLst>
              <a:ext uri="{FF2B5EF4-FFF2-40B4-BE49-F238E27FC236}">
                <a16:creationId xmlns:a16="http://schemas.microsoft.com/office/drawing/2014/main" id="{CC8DAE9D-3507-4E86-9BA6-8856BC350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025" y="2805113"/>
            <a:ext cx="5000625" cy="7620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40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井冈山革命根据地</a:t>
            </a:r>
          </a:p>
        </p:txBody>
      </p:sp>
      <p:sp>
        <p:nvSpPr>
          <p:cNvPr id="101381" name="Text Box 5">
            <a:extLst>
              <a:ext uri="{FF2B5EF4-FFF2-40B4-BE49-F238E27FC236}">
                <a16:creationId xmlns:a16="http://schemas.microsoft.com/office/drawing/2014/main" id="{A2A3CFB6-7C1A-4D1E-83E4-D24D8574B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4077072"/>
            <a:ext cx="4114800" cy="768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40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工农红军第四军</a:t>
            </a:r>
          </a:p>
        </p:txBody>
      </p:sp>
      <p:grpSp>
        <p:nvGrpSpPr>
          <p:cNvPr id="3078" name="Group 19">
            <a:extLst>
              <a:ext uri="{FF2B5EF4-FFF2-40B4-BE49-F238E27FC236}">
                <a16:creationId xmlns:a16="http://schemas.microsoft.com/office/drawing/2014/main" id="{0EBB129A-420E-48F6-ACC7-8448ABD29B98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836613"/>
            <a:chOff x="0" y="0"/>
            <a:chExt cx="5760" cy="527"/>
          </a:xfrm>
        </p:grpSpPr>
        <p:pic>
          <p:nvPicPr>
            <p:cNvPr id="3079" name="Picture 15">
              <a:extLst>
                <a:ext uri="{FF2B5EF4-FFF2-40B4-BE49-F238E27FC236}">
                  <a16:creationId xmlns:a16="http://schemas.microsoft.com/office/drawing/2014/main" id="{EA5AEE30-AC15-4338-AF60-09DDAE9CB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0" name="WordArt 18">
              <a:extLst>
                <a:ext uri="{FF2B5EF4-FFF2-40B4-BE49-F238E27FC236}">
                  <a16:creationId xmlns:a16="http://schemas.microsoft.com/office/drawing/2014/main" id="{050825D5-8E91-459F-9AC2-4099908D235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973" y="46"/>
              <a:ext cx="2359" cy="43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b="1" kern="10">
                  <a:ln w="19050">
                    <a:solidFill>
                      <a:srgbClr val="99CCFF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latin typeface="隶书" panose="02010509060101010101" pitchFamily="49" charset="-122"/>
                  <a:ea typeface="隶书" panose="02010509060101010101" pitchFamily="49" charset="-122"/>
                </a:rPr>
                <a:t>温故知新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0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/>
      <p:bldP spid="101380" grpId="0"/>
      <p:bldP spid="10138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21505">
            <a:extLst>
              <a:ext uri="{FF2B5EF4-FFF2-40B4-BE49-F238E27FC236}">
                <a16:creationId xmlns:a16="http://schemas.microsoft.com/office/drawing/2014/main" id="{DB7C9B60-B5EA-42EC-91FA-64EEB8656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981450"/>
            <a:ext cx="24685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红军强渡乌江（油画）</a:t>
            </a:r>
          </a:p>
        </p:txBody>
      </p:sp>
      <p:sp>
        <p:nvSpPr>
          <p:cNvPr id="13315" name="文本框 21506">
            <a:extLst>
              <a:ext uri="{FF2B5EF4-FFF2-40B4-BE49-F238E27FC236}">
                <a16:creationId xmlns:a16="http://schemas.microsoft.com/office/drawing/2014/main" id="{7B40B410-DF7F-4148-90F5-8B30D4965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650" y="5422900"/>
            <a:ext cx="6397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乌江</a:t>
            </a:r>
          </a:p>
        </p:txBody>
      </p:sp>
      <p:pic>
        <p:nvPicPr>
          <p:cNvPr id="13316" name="图片 21507" descr="0">
            <a:extLst>
              <a:ext uri="{FF2B5EF4-FFF2-40B4-BE49-F238E27FC236}">
                <a16:creationId xmlns:a16="http://schemas.microsoft.com/office/drawing/2014/main" id="{B559E092-40F5-45AA-BEC8-0A074EAF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62"/>
          <a:stretch>
            <a:fillRect/>
          </a:stretch>
        </p:blipFill>
        <p:spPr bwMode="auto">
          <a:xfrm>
            <a:off x="4860925" y="2759075"/>
            <a:ext cx="4006850" cy="375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图片 21508" descr="0">
            <a:extLst>
              <a:ext uri="{FF2B5EF4-FFF2-40B4-BE49-F238E27FC236}">
                <a16:creationId xmlns:a16="http://schemas.microsoft.com/office/drawing/2014/main" id="{F86FD5E6-1886-4816-85C0-6E57BA031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8813"/>
            <a:ext cx="4757738" cy="335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7174">
            <a:extLst>
              <a:ext uri="{FF2B5EF4-FFF2-40B4-BE49-F238E27FC236}">
                <a16:creationId xmlns:a16="http://schemas.microsoft.com/office/drawing/2014/main" id="{9172B81A-BED1-4750-8850-1B21E22D3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3" y="568325"/>
            <a:ext cx="2078037" cy="479425"/>
          </a:xfrm>
          <a:prstGeom prst="rect">
            <a:avLst/>
          </a:prstGeom>
          <a:noFill/>
          <a:ln w="38100">
            <a:solidFill>
              <a:srgbClr val="00CC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遵义会议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7378182-2750-4A1A-890B-B506AA031297}"/>
              </a:ext>
            </a:extLst>
          </p:cNvPr>
          <p:cNvGraphicFramePr/>
          <p:nvPr/>
        </p:nvGraphicFramePr>
        <p:xfrm>
          <a:off x="285750" y="1179513"/>
          <a:ext cx="8216900" cy="5029200"/>
        </p:xfrm>
        <a:graphic>
          <a:graphicData uri="http://schemas.openxmlformats.org/drawingml/2006/table">
            <a:tbl>
              <a:tblPr/>
              <a:tblGrid>
                <a:gridCol w="990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6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zh-CN" sz="3000" b="1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方正黑体_GBK" panose="03000509000000000000" charset="-122"/>
                          <a:ea typeface="方正黑体_GBK" panose="03000509000000000000" charset="-122"/>
                        </a:rPr>
                        <a:t>                 </a:t>
                      </a:r>
                      <a:r>
                        <a:rPr lang="zh-CN" altLang="en-US" sz="3000" b="1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方正黑体_GBK" panose="03000509000000000000" charset="-122"/>
                          <a:ea typeface="方正黑体_GBK" panose="03000509000000000000" charset="-122"/>
                        </a:rPr>
                        <a:t>遵义会议（中共中央政治局扩大会议）</a:t>
                      </a:r>
                    </a:p>
                  </a:txBody>
                  <a:tcPr marL="91447" marR="91447">
                    <a:lnL w="28575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zh-CN" altLang="en-US" sz="3000" b="1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ea typeface="楷体" panose="02010609060101010101" charset="-122"/>
                        </a:rPr>
                        <a:t>时间</a:t>
                      </a:r>
                    </a:p>
                  </a:txBody>
                  <a:tcPr marL="91447" marR="91447">
                    <a:lnL w="28575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3000" b="1">
                        <a:solidFill>
                          <a:srgbClr val="0000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91447" marR="91447">
                    <a:lnL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zh-CN" altLang="en-US" sz="3000" b="1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ea typeface="楷体" panose="02010609060101010101" charset="-122"/>
                        </a:rPr>
                        <a:t>地点</a:t>
                      </a:r>
                    </a:p>
                  </a:txBody>
                  <a:tcPr marL="91447" marR="91447">
                    <a:lnL w="28575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3000" b="1">
                        <a:solidFill>
                          <a:srgbClr val="0000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91447" marR="91447">
                    <a:lnL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8275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zh-CN" altLang="en-US" sz="3000" b="1"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ea typeface="楷体" panose="02010609060101010101" charset="-122"/>
                          <a:sym typeface="+mn-ea"/>
                        </a:rPr>
                        <a:t>内容</a:t>
                      </a:r>
                    </a:p>
                    <a:p>
                      <a:pPr marL="0" lvl="0" indent="0">
                        <a:buNone/>
                      </a:pPr>
                      <a:endParaRPr lang="zh-CN" altLang="en-US" sz="3000" b="1">
                        <a:solidFill>
                          <a:schemeClr val="tx1"/>
                        </a:solidFill>
                        <a:ea typeface="楷体" panose="02010609060101010101" charset="-122"/>
                      </a:endParaRPr>
                    </a:p>
                    <a:p>
                      <a:pPr marL="0" lvl="0" indent="0">
                        <a:buNone/>
                      </a:pPr>
                      <a:endParaRPr lang="zh-CN" altLang="en-US" sz="3000" b="1">
                        <a:solidFill>
                          <a:schemeClr val="tx1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ea typeface="楷体" panose="02010609060101010101" charset="-122"/>
                      </a:endParaRPr>
                    </a:p>
                    <a:p>
                      <a:pPr marL="0" lvl="0" indent="0">
                        <a:buNone/>
                      </a:pPr>
                      <a:endParaRPr lang="zh-CN" altLang="en-US" sz="3000" b="1">
                        <a:solidFill>
                          <a:schemeClr val="tx1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ea typeface="楷体" panose="02010609060101010101" charset="-122"/>
                      </a:endParaRPr>
                    </a:p>
                  </a:txBody>
                  <a:tcPr marL="91447" marR="91447">
                    <a:lnL w="28575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3000" b="1">
                        <a:solidFill>
                          <a:srgbClr val="0000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91447" marR="91447">
                    <a:lnL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zh-CN" altLang="en-US" sz="3000" b="1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ea typeface="楷体" panose="02010609060101010101" charset="-122"/>
                        </a:rPr>
                        <a:t>意义</a:t>
                      </a:r>
                    </a:p>
                    <a:p>
                      <a:pPr marL="0" lvl="0" indent="0">
                        <a:buNone/>
                      </a:pPr>
                      <a:endParaRPr lang="zh-CN" altLang="en-US" sz="3000" b="1">
                        <a:solidFill>
                          <a:schemeClr val="tx1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ea typeface="楷体" panose="02010609060101010101" charset="-122"/>
                      </a:endParaRPr>
                    </a:p>
                    <a:p>
                      <a:pPr marL="0" lvl="0" indent="0">
                        <a:buNone/>
                      </a:pPr>
                      <a:endParaRPr lang="zh-CN" altLang="en-US" sz="3000" b="1">
                        <a:solidFill>
                          <a:schemeClr val="tx1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ea typeface="楷体" panose="02010609060101010101" charset="-122"/>
                      </a:endParaRPr>
                    </a:p>
                  </a:txBody>
                  <a:tcPr marL="91447" marR="91447">
                    <a:lnL w="28575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3000" b="1">
                        <a:solidFill>
                          <a:srgbClr val="0000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ea typeface="楷体" panose="02010609060101010101" charset="-122"/>
                      </a:endParaRPr>
                    </a:p>
                  </a:txBody>
                  <a:tcPr marL="91447" marR="91447">
                    <a:lnL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文本框 26650">
            <a:extLst>
              <a:ext uri="{FF2B5EF4-FFF2-40B4-BE49-F238E27FC236}">
                <a16:creationId xmlns:a16="http://schemas.microsoft.com/office/drawing/2014/main" id="{41E5565F-254D-495A-BBC5-79CDC8F58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638" y="1739900"/>
            <a:ext cx="25130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ea typeface="楷体" panose="02010609060101010101" pitchFamily="49" charset="-122"/>
              </a:rPr>
              <a:t>1935</a:t>
            </a:r>
            <a:r>
              <a:rPr lang="zh-CN" altLang="en-US" sz="2800" b="1">
                <a:solidFill>
                  <a:srgbClr val="FF0000"/>
                </a:solidFill>
                <a:ea typeface="楷体" panose="02010609060101010101" pitchFamily="49" charset="-122"/>
              </a:rPr>
              <a:t>年</a:t>
            </a:r>
            <a:r>
              <a:rPr lang="en-US" altLang="zh-CN" sz="2800" b="1">
                <a:solidFill>
                  <a:srgbClr val="FF0000"/>
                </a:solidFill>
                <a:ea typeface="楷体" panose="02010609060101010101" pitchFamily="49" charset="-122"/>
              </a:rPr>
              <a:t>1</a:t>
            </a:r>
            <a:r>
              <a:rPr lang="zh-CN" altLang="en-US" sz="2800" b="1">
                <a:solidFill>
                  <a:srgbClr val="FF0000"/>
                </a:solidFill>
                <a:ea typeface="楷体" panose="02010609060101010101" pitchFamily="49" charset="-122"/>
              </a:rPr>
              <a:t>月</a:t>
            </a:r>
          </a:p>
        </p:txBody>
      </p:sp>
      <p:sp>
        <p:nvSpPr>
          <p:cNvPr id="7" name="文本框 26650">
            <a:extLst>
              <a:ext uri="{FF2B5EF4-FFF2-40B4-BE49-F238E27FC236}">
                <a16:creationId xmlns:a16="http://schemas.microsoft.com/office/drawing/2014/main" id="{9899CC11-3CC4-4E87-9BF9-1AEE6F431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75" y="2301875"/>
            <a:ext cx="17637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ea typeface="楷体" panose="02010609060101010101" pitchFamily="49" charset="-122"/>
              </a:rPr>
              <a:t>贵州遵义</a:t>
            </a:r>
          </a:p>
        </p:txBody>
      </p:sp>
      <p:sp>
        <p:nvSpPr>
          <p:cNvPr id="8" name="文本框 26650">
            <a:extLst>
              <a:ext uri="{FF2B5EF4-FFF2-40B4-BE49-F238E27FC236}">
                <a16:creationId xmlns:a16="http://schemas.microsoft.com/office/drawing/2014/main" id="{104BEDBE-3C46-4227-A76A-7A10D6701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1113" y="4730750"/>
            <a:ext cx="72263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ea typeface="楷体" panose="02010609060101010101" pitchFamily="49" charset="-122"/>
              </a:rPr>
              <a:t>确立了以</a:t>
            </a:r>
            <a:r>
              <a:rPr lang="zh-CN" altLang="en-US" sz="2400" b="1">
                <a:solidFill>
                  <a:srgbClr val="FF0000"/>
                </a:solidFill>
                <a:ea typeface="楷体" panose="02010609060101010101" pitchFamily="49" charset="-122"/>
              </a:rPr>
              <a:t>毛泽东</a:t>
            </a:r>
            <a:r>
              <a:rPr lang="zh-CN" altLang="en-US" sz="2400" b="1">
                <a:ea typeface="楷体" panose="02010609060101010101" pitchFamily="49" charset="-122"/>
              </a:rPr>
              <a:t>为核心的新的党中央的正确领导，挽救了党，挽救了红军，挽救了革命，成为中国共产党历史上一个生死攸关的</a:t>
            </a:r>
            <a:r>
              <a:rPr lang="zh-CN" altLang="en-US" sz="2400" b="1">
                <a:solidFill>
                  <a:srgbClr val="FF0000"/>
                </a:solidFill>
                <a:ea typeface="楷体" panose="02010609060101010101" pitchFamily="49" charset="-122"/>
              </a:rPr>
              <a:t>转折点</a:t>
            </a:r>
            <a:r>
              <a:rPr lang="zh-CN" altLang="en-US" sz="2400" b="1">
                <a:ea typeface="楷体" panose="02010609060101010101" pitchFamily="49" charset="-122"/>
              </a:rPr>
              <a:t>。遵义会议是中国共产党从幼年走向成熟的</a:t>
            </a:r>
            <a:r>
              <a:rPr lang="zh-CN" altLang="en-US" sz="2400" b="1">
                <a:solidFill>
                  <a:srgbClr val="FF0000"/>
                </a:solidFill>
                <a:ea typeface="楷体" panose="02010609060101010101" pitchFamily="49" charset="-122"/>
              </a:rPr>
              <a:t>标志</a:t>
            </a:r>
            <a:r>
              <a:rPr lang="zh-CN" altLang="en-US" sz="2400" b="1"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11" name="文本框 26650">
            <a:extLst>
              <a:ext uri="{FF2B5EF4-FFF2-40B4-BE49-F238E27FC236}">
                <a16:creationId xmlns:a16="http://schemas.microsoft.com/office/drawing/2014/main" id="{9342F671-5D78-40F1-9586-48773770A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1113" y="2811463"/>
            <a:ext cx="72009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ea typeface="楷体" panose="02010609060101010101" pitchFamily="49" charset="-122"/>
              </a:rPr>
              <a:t>集中全力</a:t>
            </a:r>
            <a:r>
              <a:rPr lang="zh-CN" altLang="en-US" sz="2800" b="1">
                <a:solidFill>
                  <a:srgbClr val="FF0000"/>
                </a:solidFill>
                <a:ea typeface="楷体" panose="02010609060101010101" pitchFamily="49" charset="-122"/>
              </a:rPr>
              <a:t>纠正</a:t>
            </a:r>
            <a:r>
              <a:rPr lang="zh-CN" altLang="en-US" sz="2800" b="1">
                <a:ea typeface="楷体" panose="02010609060101010101" pitchFamily="49" charset="-122"/>
              </a:rPr>
              <a:t>博古等人在军事上和组织上</a:t>
            </a:r>
            <a:r>
              <a:rPr lang="en-US" altLang="zh-CN" sz="2800" b="1">
                <a:ea typeface="楷体" panose="02010609060101010101" pitchFamily="49" charset="-122"/>
              </a:rPr>
              <a:t>“</a:t>
            </a:r>
            <a:r>
              <a:rPr lang="zh-CN" altLang="en-US" sz="2800" b="1">
                <a:ea typeface="楷体" panose="02010609060101010101" pitchFamily="49" charset="-122"/>
              </a:rPr>
              <a:t>左</a:t>
            </a:r>
            <a:r>
              <a:rPr lang="en-US" altLang="zh-CN" sz="2800" b="1">
                <a:ea typeface="楷体" panose="02010609060101010101" pitchFamily="49" charset="-122"/>
              </a:rPr>
              <a:t>”</a:t>
            </a:r>
            <a:r>
              <a:rPr lang="zh-CN" altLang="en-US" sz="2800" b="1">
                <a:ea typeface="楷体" panose="02010609060101010101" pitchFamily="49" charset="-122"/>
              </a:rPr>
              <a:t>的错误，</a:t>
            </a:r>
            <a:r>
              <a:rPr lang="zh-CN" altLang="en-US" sz="2800" b="1">
                <a:solidFill>
                  <a:srgbClr val="FF0000"/>
                </a:solidFill>
                <a:ea typeface="楷体" panose="02010609060101010101" pitchFamily="49" charset="-122"/>
              </a:rPr>
              <a:t>肯定</a:t>
            </a:r>
            <a:r>
              <a:rPr lang="zh-CN" altLang="en-US" sz="2800" b="1">
                <a:ea typeface="楷体" panose="02010609060101010101" pitchFamily="49" charset="-122"/>
              </a:rPr>
              <a:t>毛泽东的正确军事主张</a:t>
            </a:r>
          </a:p>
        </p:txBody>
      </p:sp>
      <p:pic>
        <p:nvPicPr>
          <p:cNvPr id="14362" name="图片 3">
            <a:extLst>
              <a:ext uri="{FF2B5EF4-FFF2-40B4-BE49-F238E27FC236}">
                <a16:creationId xmlns:a16="http://schemas.microsoft.com/office/drawing/2014/main" id="{7B576082-B769-4B5C-BDC2-4B53FB9CE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1203325"/>
            <a:ext cx="52546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26650">
            <a:extLst>
              <a:ext uri="{FF2B5EF4-FFF2-40B4-BE49-F238E27FC236}">
                <a16:creationId xmlns:a16="http://schemas.microsoft.com/office/drawing/2014/main" id="{E5B5A2B1-19B1-4322-A5C8-87D7905EF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6350" y="3781425"/>
            <a:ext cx="72009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ea typeface="楷体" panose="02010609060101010101" pitchFamily="49" charset="-122"/>
              </a:rPr>
              <a:t>选举</a:t>
            </a:r>
            <a:r>
              <a:rPr lang="zh-CN" altLang="en-US" sz="2800" b="1">
                <a:ea typeface="楷体" panose="02010609060101010101" pitchFamily="49" charset="-122"/>
              </a:rPr>
              <a:t>毛泽东为中央政治局常委，</a:t>
            </a:r>
            <a:r>
              <a:rPr lang="zh-CN" altLang="en-US" sz="2800" b="1">
                <a:solidFill>
                  <a:srgbClr val="FF0000"/>
                </a:solidFill>
                <a:ea typeface="楷体" panose="02010609060101010101" pitchFamily="49" charset="-122"/>
              </a:rPr>
              <a:t>取消</a:t>
            </a:r>
            <a:r>
              <a:rPr lang="zh-CN" altLang="en-US" sz="2800" b="1">
                <a:ea typeface="楷体" panose="02010609060101010101" pitchFamily="49" charset="-122"/>
              </a:rPr>
              <a:t>博古、李德的军事最高指挥权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1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矩形 33806">
            <a:extLst>
              <a:ext uri="{FF2B5EF4-FFF2-40B4-BE49-F238E27FC236}">
                <a16:creationId xmlns:a16="http://schemas.microsoft.com/office/drawing/2014/main" id="{728EB976-199C-44A3-8487-68A293120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463" y="557213"/>
            <a:ext cx="4221162" cy="405130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3805" name="图片 33804" descr="01c_5">
            <a:extLst>
              <a:ext uri="{FF2B5EF4-FFF2-40B4-BE49-F238E27FC236}">
                <a16:creationId xmlns:a16="http://schemas.microsoft.com/office/drawing/2014/main" id="{FCF3949D-EC27-457C-B5D0-6B6F33774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25" y="633413"/>
            <a:ext cx="4011613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6" name="矩形 33805">
            <a:extLst>
              <a:ext uri="{FF2B5EF4-FFF2-40B4-BE49-F238E27FC236}">
                <a16:creationId xmlns:a16="http://schemas.microsoft.com/office/drawing/2014/main" id="{B0E8E9B2-6039-4567-8041-6930679F7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" y="2886075"/>
            <a:ext cx="4381500" cy="340201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pic>
        <p:nvPicPr>
          <p:cNvPr id="33803" name="图片 33802" descr="20067208572707">
            <a:extLst>
              <a:ext uri="{FF2B5EF4-FFF2-40B4-BE49-F238E27FC236}">
                <a16:creationId xmlns:a16="http://schemas.microsoft.com/office/drawing/2014/main" id="{4CAA0724-25D3-44AF-A2AA-55C83F30D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987675"/>
            <a:ext cx="4187825" cy="285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8" name="文本框 33807">
            <a:extLst>
              <a:ext uri="{FF2B5EF4-FFF2-40B4-BE49-F238E27FC236}">
                <a16:creationId xmlns:a16="http://schemas.microsoft.com/office/drawing/2014/main" id="{E4C6372C-A5CB-4C18-8AD3-3E9FF3346173}"/>
              </a:ext>
            </a:extLst>
          </p:cNvPr>
          <p:cNvSpPr txBox="1"/>
          <p:nvPr/>
        </p:nvSpPr>
        <p:spPr>
          <a:xfrm>
            <a:off x="1335088" y="5778500"/>
            <a:ext cx="1708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黑体" panose="02010600030101010101" pitchFamily="49" charset="-122"/>
              </a:rPr>
              <a:t>遵义会议旧址</a:t>
            </a:r>
          </a:p>
        </p:txBody>
      </p:sp>
      <p:sp>
        <p:nvSpPr>
          <p:cNvPr id="33809" name="文本框 33808">
            <a:extLst>
              <a:ext uri="{FF2B5EF4-FFF2-40B4-BE49-F238E27FC236}">
                <a16:creationId xmlns:a16="http://schemas.microsoft.com/office/drawing/2014/main" id="{96C06EFE-4B70-48AD-9295-3397CA4A8CAB}"/>
              </a:ext>
            </a:extLst>
          </p:cNvPr>
          <p:cNvSpPr txBox="1"/>
          <p:nvPr/>
        </p:nvSpPr>
        <p:spPr>
          <a:xfrm>
            <a:off x="5719763" y="4132263"/>
            <a:ext cx="2216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黑体" panose="02010600030101010101" pitchFamily="49" charset="-122"/>
              </a:rPr>
              <a:t>遵义会议旧址内部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6" grpId="0" bldLvl="0" animBg="1"/>
      <p:bldP spid="33808" grpId="0"/>
      <p:bldP spid="3380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26625">
            <a:extLst>
              <a:ext uri="{FF2B5EF4-FFF2-40B4-BE49-F238E27FC236}">
                <a16:creationId xmlns:a16="http://schemas.microsoft.com/office/drawing/2014/main" id="{2E762132-7D8B-410C-8B18-83F80F32A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123950"/>
            <a:ext cx="1716088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图片 26626">
            <a:extLst>
              <a:ext uri="{FF2B5EF4-FFF2-40B4-BE49-F238E27FC236}">
                <a16:creationId xmlns:a16="http://schemas.microsoft.com/office/drawing/2014/main" id="{39B0F4FD-F4A6-4982-A2A6-F1F840872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838" y="1146175"/>
            <a:ext cx="1847850" cy="220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图片 26627">
            <a:extLst>
              <a:ext uri="{FF2B5EF4-FFF2-40B4-BE49-F238E27FC236}">
                <a16:creationId xmlns:a16="http://schemas.microsoft.com/office/drawing/2014/main" id="{0DDBFFF2-560F-4FFE-9583-6220451BB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5" y="1136650"/>
            <a:ext cx="1714500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图片 26628">
            <a:extLst>
              <a:ext uri="{FF2B5EF4-FFF2-40B4-BE49-F238E27FC236}">
                <a16:creationId xmlns:a16="http://schemas.microsoft.com/office/drawing/2014/main" id="{F0C1ABC3-2F75-436E-AA51-DB7BE6E5D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3727450"/>
            <a:ext cx="16986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图片 26629">
            <a:extLst>
              <a:ext uri="{FF2B5EF4-FFF2-40B4-BE49-F238E27FC236}">
                <a16:creationId xmlns:a16="http://schemas.microsoft.com/office/drawing/2014/main" id="{0CF94DFC-F846-40F9-8ADA-C0A9251B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3727450"/>
            <a:ext cx="1881188" cy="225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矩形 26630">
            <a:extLst>
              <a:ext uri="{FF2B5EF4-FFF2-40B4-BE49-F238E27FC236}">
                <a16:creationId xmlns:a16="http://schemas.microsoft.com/office/drawing/2014/main" id="{7D6B03D0-3705-4593-A85D-7C72B8744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3282950"/>
            <a:ext cx="13382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latin typeface="方正隶书_GBK" charset="-122"/>
                <a:ea typeface="方正隶书_GBK" charset="-122"/>
              </a:rPr>
              <a:t>毛泽东 </a:t>
            </a:r>
          </a:p>
        </p:txBody>
      </p:sp>
      <p:sp>
        <p:nvSpPr>
          <p:cNvPr id="16392" name="矩形 26631">
            <a:extLst>
              <a:ext uri="{FF2B5EF4-FFF2-40B4-BE49-F238E27FC236}">
                <a16:creationId xmlns:a16="http://schemas.microsoft.com/office/drawing/2014/main" id="{9EDBFBDA-256F-4CE0-BD70-5D5B17072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265488"/>
            <a:ext cx="13382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latin typeface="方正隶书_GBK" charset="-122"/>
                <a:ea typeface="方正隶书_GBK" charset="-122"/>
              </a:rPr>
              <a:t>周恩来 </a:t>
            </a:r>
          </a:p>
        </p:txBody>
      </p:sp>
      <p:sp>
        <p:nvSpPr>
          <p:cNvPr id="16393" name="矩形 26632">
            <a:extLst>
              <a:ext uri="{FF2B5EF4-FFF2-40B4-BE49-F238E27FC236}">
                <a16:creationId xmlns:a16="http://schemas.microsoft.com/office/drawing/2014/main" id="{E35CD093-6F42-45A9-903E-06470C7AD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0" y="3341688"/>
            <a:ext cx="13382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latin typeface="方正隶书_GBK" charset="-122"/>
                <a:ea typeface="方正隶书_GBK" charset="-122"/>
              </a:rPr>
              <a:t>张闻天 </a:t>
            </a:r>
          </a:p>
        </p:txBody>
      </p:sp>
      <p:sp>
        <p:nvSpPr>
          <p:cNvPr id="16394" name="矩形 26633">
            <a:extLst>
              <a:ext uri="{FF2B5EF4-FFF2-40B4-BE49-F238E27FC236}">
                <a16:creationId xmlns:a16="http://schemas.microsoft.com/office/drawing/2014/main" id="{4DDB1C04-80A5-4228-A52B-6DE7000FF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2713" y="6026150"/>
            <a:ext cx="13382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latin typeface="方正隶书_GBK" charset="-122"/>
                <a:ea typeface="方正隶书_GBK" charset="-122"/>
              </a:rPr>
              <a:t>王稼祥 </a:t>
            </a:r>
          </a:p>
        </p:txBody>
      </p:sp>
      <p:sp>
        <p:nvSpPr>
          <p:cNvPr id="16395" name="矩形 26634">
            <a:extLst>
              <a:ext uri="{FF2B5EF4-FFF2-40B4-BE49-F238E27FC236}">
                <a16:creationId xmlns:a16="http://schemas.microsoft.com/office/drawing/2014/main" id="{1EA57CF1-79BC-43FA-BEC6-BB596637B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0" y="6026150"/>
            <a:ext cx="9826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latin typeface="方正隶书_GBK" charset="-122"/>
                <a:ea typeface="方正隶书_GBK" charset="-122"/>
              </a:rPr>
              <a:t>朱德 </a:t>
            </a:r>
          </a:p>
        </p:txBody>
      </p:sp>
      <p:sp>
        <p:nvSpPr>
          <p:cNvPr id="16396" name="文本框 26635">
            <a:extLst>
              <a:ext uri="{FF2B5EF4-FFF2-40B4-BE49-F238E27FC236}">
                <a16:creationId xmlns:a16="http://schemas.microsoft.com/office/drawing/2014/main" id="{9FD6CD82-22AC-4F0B-A345-10286047E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550" y="508000"/>
            <a:ext cx="5670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latin typeface="汉仪书魂体简" charset="-122"/>
                <a:ea typeface="汉仪书魂体简" charset="-122"/>
              </a:rPr>
              <a:t>参加遵义会议的主要领导人</a:t>
            </a:r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占位符 27653">
            <a:extLst>
              <a:ext uri="{FF2B5EF4-FFF2-40B4-BE49-F238E27FC236}">
                <a16:creationId xmlns:a16="http://schemas.microsoft.com/office/drawing/2014/main" id="{C3FEEF43-A1A1-460A-97AD-3ED9EA1D763D}"/>
              </a:ext>
            </a:extLst>
          </p:cNvPr>
          <p:cNvSpPr>
            <a:spLocks noGrp="1" noRot="1" noChangeArrowheads="1"/>
          </p:cNvSpPr>
          <p:nvPr/>
        </p:nvSpPr>
        <p:spPr bwMode="auto">
          <a:xfrm>
            <a:off x="-23813" y="522288"/>
            <a:ext cx="9142413" cy="148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3200" b="1"/>
              <a:t>           </a:t>
            </a:r>
            <a:r>
              <a:rPr lang="zh-CN" altLang="en-US" sz="4000" b="1">
                <a:solidFill>
                  <a:srgbClr val="FF0000"/>
                </a:solidFill>
                <a:latin typeface="汉仪中宋简" charset="-122"/>
                <a:ea typeface="汉仪中宋简" charset="-122"/>
              </a:rPr>
              <a:t>为什么说遵义会议是中国共产党历史上生死攸关的转折点？</a:t>
            </a:r>
          </a:p>
        </p:txBody>
      </p:sp>
      <p:sp>
        <p:nvSpPr>
          <p:cNvPr id="27655" name="文本框 27654">
            <a:extLst>
              <a:ext uri="{FF2B5EF4-FFF2-40B4-BE49-F238E27FC236}">
                <a16:creationId xmlns:a16="http://schemas.microsoft.com/office/drawing/2014/main" id="{DD2C48C9-3EF7-4D8E-84C4-F915A36BE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2052638"/>
            <a:ext cx="8378825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zh-CN" altLang="en-US" sz="2800" b="1"/>
              <a:t>     </a:t>
            </a:r>
            <a:r>
              <a:rPr lang="zh-CN" altLang="en-US" sz="3200" b="1">
                <a:latin typeface="仿宋_GB2312" charset="-122"/>
                <a:ea typeface="仿宋_GB2312" charset="-122"/>
              </a:rPr>
              <a:t>  遵义会议前，由于红军在“左”倾错误思想的指导下，第五次反“围剿”遭到失败，付出了惨重的代价，被迫战略转移。遵义会议的召开，结束了“左”倾冒险主义在中央的统治，确立了毛泽东的正确领导地位，在极端危险的时刻挽救了党，挽救了红军，挽救了中国革命。从而使党中央和红军能胜利完成长征，转到抗日的前线，开始中国革命的新局面。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5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7197">
            <a:extLst>
              <a:ext uri="{FF2B5EF4-FFF2-40B4-BE49-F238E27FC236}">
                <a16:creationId xmlns:a16="http://schemas.microsoft.com/office/drawing/2014/main" id="{20645CEC-B616-4251-9FF7-7496742A2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8" y="522288"/>
            <a:ext cx="316865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二</a:t>
            </a:r>
            <a:r>
              <a:rPr lang="en-US" altLang="zh-CN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.</a:t>
            </a:r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过雪山草地</a:t>
            </a:r>
          </a:p>
        </p:txBody>
      </p:sp>
      <p:grpSp>
        <p:nvGrpSpPr>
          <p:cNvPr id="18435" name="组合 15362">
            <a:extLst>
              <a:ext uri="{FF2B5EF4-FFF2-40B4-BE49-F238E27FC236}">
                <a16:creationId xmlns:a16="http://schemas.microsoft.com/office/drawing/2014/main" id="{5FC1606C-AF6C-4117-91C2-6494622833B8}"/>
              </a:ext>
            </a:extLst>
          </p:cNvPr>
          <p:cNvGrpSpPr>
            <a:grpSpLocks/>
          </p:cNvGrpSpPr>
          <p:nvPr/>
        </p:nvGrpSpPr>
        <p:grpSpPr bwMode="auto">
          <a:xfrm>
            <a:off x="3525838" y="511175"/>
            <a:ext cx="5667375" cy="6721475"/>
            <a:chOff x="0" y="0"/>
            <a:chExt cx="3933" cy="4002"/>
          </a:xfrm>
        </p:grpSpPr>
        <p:pic>
          <p:nvPicPr>
            <p:cNvPr id="18451" name="图片 15363" descr="四渡赤水">
              <a:extLst>
                <a:ext uri="{FF2B5EF4-FFF2-40B4-BE49-F238E27FC236}">
                  <a16:creationId xmlns:a16="http://schemas.microsoft.com/office/drawing/2014/main" id="{CE764AC4-BBEB-491C-8CC4-C7248FECC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" y="0"/>
              <a:ext cx="3890" cy="3669"/>
            </a:xfrm>
            <a:prstGeom prst="rect">
              <a:avLst/>
            </a:prstGeom>
            <a:noFill/>
            <a:ln w="25400">
              <a:solidFill>
                <a:srgbClr val="003366"/>
              </a:solidFill>
              <a:miter lim="800000"/>
              <a:headEnd/>
              <a:tailEnd/>
            </a:ln>
            <a:effectLst>
              <a:outerShdw dist="107763" dir="81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本框 15364">
              <a:extLst>
                <a:ext uri="{FF2B5EF4-FFF2-40B4-BE49-F238E27FC236}">
                  <a16:creationId xmlns:a16="http://schemas.microsoft.com/office/drawing/2014/main" id="{24772E29-2DF3-4B99-BD1C-D85A45DA3CBB}"/>
                </a:ext>
              </a:extLst>
            </p:cNvPr>
            <p:cNvSpPr txBox="1"/>
            <p:nvPr/>
          </p:nvSpPr>
          <p:spPr>
            <a:xfrm>
              <a:off x="0" y="3694"/>
              <a:ext cx="3933" cy="308"/>
            </a:xfrm>
            <a:prstGeom prst="rect">
              <a:avLst/>
            </a:prstGeom>
            <a:solidFill>
              <a:srgbClr val="99CC00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noProof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2" charset="0"/>
                </a:rPr>
                <a:t>红 军 四 渡 赤 水</a:t>
              </a:r>
            </a:p>
          </p:txBody>
        </p:sp>
      </p:grpSp>
      <p:sp>
        <p:nvSpPr>
          <p:cNvPr id="18436" name="任意多边形 15365">
            <a:extLst>
              <a:ext uri="{FF2B5EF4-FFF2-40B4-BE49-F238E27FC236}">
                <a16:creationId xmlns:a16="http://schemas.microsoft.com/office/drawing/2014/main" id="{7546B822-38A5-4785-841C-72F50DE1E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1850" y="1276350"/>
            <a:ext cx="1892300" cy="2270125"/>
          </a:xfrm>
          <a:custGeom>
            <a:avLst/>
            <a:gdLst>
              <a:gd name="T0" fmla="*/ 1104247 w 778"/>
              <a:gd name="T1" fmla="*/ 0 h 823"/>
              <a:gd name="T2" fmla="*/ 992363 w 778"/>
              <a:gd name="T3" fmla="*/ 124126 h 823"/>
              <a:gd name="T4" fmla="*/ 992363 w 778"/>
              <a:gd name="T5" fmla="*/ 248252 h 823"/>
              <a:gd name="T6" fmla="*/ 882911 w 778"/>
              <a:gd name="T7" fmla="*/ 499262 h 823"/>
              <a:gd name="T8" fmla="*/ 882911 w 778"/>
              <a:gd name="T9" fmla="*/ 623388 h 823"/>
              <a:gd name="T10" fmla="*/ 1104247 w 778"/>
              <a:gd name="T11" fmla="*/ 750272 h 823"/>
              <a:gd name="T12" fmla="*/ 1213699 w 778"/>
              <a:gd name="T13" fmla="*/ 750272 h 823"/>
              <a:gd name="T14" fmla="*/ 1213699 w 778"/>
              <a:gd name="T15" fmla="*/ 998524 h 823"/>
              <a:gd name="T16" fmla="*/ 1323151 w 778"/>
              <a:gd name="T17" fmla="*/ 1125408 h 823"/>
              <a:gd name="T18" fmla="*/ 1323151 w 778"/>
              <a:gd name="T19" fmla="*/ 1376418 h 823"/>
              <a:gd name="T20" fmla="*/ 1544487 w 778"/>
              <a:gd name="T21" fmla="*/ 1376418 h 823"/>
              <a:gd name="T22" fmla="*/ 1875274 w 778"/>
              <a:gd name="T23" fmla="*/ 1875680 h 823"/>
              <a:gd name="T24" fmla="*/ 1653938 w 778"/>
              <a:gd name="T25" fmla="*/ 2126691 h 823"/>
              <a:gd name="T26" fmla="*/ 1435035 w 778"/>
              <a:gd name="T27" fmla="*/ 2126691 h 823"/>
              <a:gd name="T28" fmla="*/ 1323151 w 778"/>
              <a:gd name="T29" fmla="*/ 2126691 h 823"/>
              <a:gd name="T30" fmla="*/ 1213699 w 778"/>
              <a:gd name="T31" fmla="*/ 2126691 h 823"/>
              <a:gd name="T32" fmla="*/ 992363 w 778"/>
              <a:gd name="T33" fmla="*/ 2250817 h 823"/>
              <a:gd name="T34" fmla="*/ 661575 w 778"/>
              <a:gd name="T35" fmla="*/ 2250817 h 823"/>
              <a:gd name="T36" fmla="*/ 552124 w 778"/>
              <a:gd name="T37" fmla="*/ 2126691 h 823"/>
              <a:gd name="T38" fmla="*/ 221336 w 778"/>
              <a:gd name="T39" fmla="*/ 2126691 h 823"/>
              <a:gd name="T40" fmla="*/ 109452 w 778"/>
              <a:gd name="T41" fmla="*/ 2126691 h 823"/>
              <a:gd name="T42" fmla="*/ 0 w 778"/>
              <a:gd name="T43" fmla="*/ 2126691 h 823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778"/>
              <a:gd name="T67" fmla="*/ 0 h 823"/>
              <a:gd name="T68" fmla="*/ 778 w 778"/>
              <a:gd name="T69" fmla="*/ 823 h 823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778" h="823">
                <a:moveTo>
                  <a:pt x="454" y="0"/>
                </a:moveTo>
                <a:cubicBezTo>
                  <a:pt x="435" y="15"/>
                  <a:pt x="416" y="30"/>
                  <a:pt x="408" y="45"/>
                </a:cubicBezTo>
                <a:cubicBezTo>
                  <a:pt x="400" y="60"/>
                  <a:pt x="415" y="67"/>
                  <a:pt x="408" y="90"/>
                </a:cubicBezTo>
                <a:cubicBezTo>
                  <a:pt x="401" y="113"/>
                  <a:pt x="370" y="158"/>
                  <a:pt x="363" y="181"/>
                </a:cubicBezTo>
                <a:cubicBezTo>
                  <a:pt x="356" y="204"/>
                  <a:pt x="348" y="211"/>
                  <a:pt x="363" y="226"/>
                </a:cubicBezTo>
                <a:cubicBezTo>
                  <a:pt x="378" y="241"/>
                  <a:pt x="431" y="264"/>
                  <a:pt x="454" y="272"/>
                </a:cubicBezTo>
                <a:cubicBezTo>
                  <a:pt x="477" y="280"/>
                  <a:pt x="492" y="257"/>
                  <a:pt x="499" y="272"/>
                </a:cubicBezTo>
                <a:cubicBezTo>
                  <a:pt x="506" y="287"/>
                  <a:pt x="492" y="339"/>
                  <a:pt x="499" y="362"/>
                </a:cubicBezTo>
                <a:cubicBezTo>
                  <a:pt x="506" y="385"/>
                  <a:pt x="537" y="385"/>
                  <a:pt x="544" y="408"/>
                </a:cubicBezTo>
                <a:cubicBezTo>
                  <a:pt x="551" y="431"/>
                  <a:pt x="529" y="484"/>
                  <a:pt x="544" y="499"/>
                </a:cubicBezTo>
                <a:cubicBezTo>
                  <a:pt x="559" y="514"/>
                  <a:pt x="597" y="469"/>
                  <a:pt x="635" y="499"/>
                </a:cubicBezTo>
                <a:cubicBezTo>
                  <a:pt x="673" y="529"/>
                  <a:pt x="764" y="635"/>
                  <a:pt x="771" y="680"/>
                </a:cubicBezTo>
                <a:cubicBezTo>
                  <a:pt x="778" y="725"/>
                  <a:pt x="710" y="756"/>
                  <a:pt x="680" y="771"/>
                </a:cubicBezTo>
                <a:cubicBezTo>
                  <a:pt x="650" y="786"/>
                  <a:pt x="613" y="771"/>
                  <a:pt x="590" y="771"/>
                </a:cubicBezTo>
                <a:cubicBezTo>
                  <a:pt x="567" y="771"/>
                  <a:pt x="559" y="771"/>
                  <a:pt x="544" y="771"/>
                </a:cubicBezTo>
                <a:cubicBezTo>
                  <a:pt x="529" y="771"/>
                  <a:pt x="522" y="764"/>
                  <a:pt x="499" y="771"/>
                </a:cubicBezTo>
                <a:cubicBezTo>
                  <a:pt x="476" y="778"/>
                  <a:pt x="446" y="809"/>
                  <a:pt x="408" y="816"/>
                </a:cubicBezTo>
                <a:cubicBezTo>
                  <a:pt x="370" y="823"/>
                  <a:pt x="302" y="823"/>
                  <a:pt x="272" y="816"/>
                </a:cubicBezTo>
                <a:cubicBezTo>
                  <a:pt x="242" y="809"/>
                  <a:pt x="257" y="778"/>
                  <a:pt x="227" y="771"/>
                </a:cubicBezTo>
                <a:cubicBezTo>
                  <a:pt x="197" y="764"/>
                  <a:pt x="121" y="771"/>
                  <a:pt x="91" y="771"/>
                </a:cubicBezTo>
                <a:cubicBezTo>
                  <a:pt x="61" y="771"/>
                  <a:pt x="60" y="771"/>
                  <a:pt x="45" y="771"/>
                </a:cubicBezTo>
                <a:cubicBezTo>
                  <a:pt x="30" y="771"/>
                  <a:pt x="7" y="771"/>
                  <a:pt x="0" y="771"/>
                </a:cubicBezTo>
              </a:path>
            </a:pathLst>
          </a:custGeom>
          <a:noFill/>
          <a:ln w="76200">
            <a:solidFill>
              <a:srgbClr val="00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7" name="任意多边形 15366">
            <a:extLst>
              <a:ext uri="{FF2B5EF4-FFF2-40B4-BE49-F238E27FC236}">
                <a16:creationId xmlns:a16="http://schemas.microsoft.com/office/drawing/2014/main" id="{6AFC497C-C6F8-42E3-B842-321F19701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9263" y="1587500"/>
            <a:ext cx="2806700" cy="1925638"/>
          </a:xfrm>
          <a:custGeom>
            <a:avLst/>
            <a:gdLst>
              <a:gd name="T0" fmla="*/ 2806700 w 1300"/>
              <a:gd name="T1" fmla="*/ 1632115 h 597"/>
              <a:gd name="T2" fmla="*/ 2709545 w 1300"/>
              <a:gd name="T3" fmla="*/ 899921 h 597"/>
              <a:gd name="T4" fmla="*/ 2415921 w 1300"/>
              <a:gd name="T5" fmla="*/ 316101 h 597"/>
              <a:gd name="T6" fmla="*/ 1729359 w 1300"/>
              <a:gd name="T7" fmla="*/ 22579 h 597"/>
              <a:gd name="T8" fmla="*/ 945642 w 1300"/>
              <a:gd name="T9" fmla="*/ 461250 h 597"/>
              <a:gd name="T10" fmla="*/ 848487 w 1300"/>
              <a:gd name="T11" fmla="*/ 609624 h 597"/>
              <a:gd name="T12" fmla="*/ 358394 w 1300"/>
              <a:gd name="T13" fmla="*/ 754773 h 597"/>
              <a:gd name="T14" fmla="*/ 161925 w 1300"/>
              <a:gd name="T15" fmla="*/ 899921 h 597"/>
              <a:gd name="T16" fmla="*/ 64770 w 1300"/>
              <a:gd name="T17" fmla="*/ 1048295 h 597"/>
              <a:gd name="T18" fmla="*/ 554863 w 1300"/>
              <a:gd name="T19" fmla="*/ 1780489 h 597"/>
              <a:gd name="T20" fmla="*/ 652018 w 1300"/>
              <a:gd name="T21" fmla="*/ 1925638 h 59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300"/>
              <a:gd name="T34" fmla="*/ 0 h 597"/>
              <a:gd name="T35" fmla="*/ 1300 w 1300"/>
              <a:gd name="T36" fmla="*/ 597 h 59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300" h="597">
                <a:moveTo>
                  <a:pt x="1300" y="506"/>
                </a:moveTo>
                <a:cubicBezTo>
                  <a:pt x="1292" y="426"/>
                  <a:pt x="1285" y="347"/>
                  <a:pt x="1255" y="279"/>
                </a:cubicBezTo>
                <a:cubicBezTo>
                  <a:pt x="1225" y="211"/>
                  <a:pt x="1195" y="143"/>
                  <a:pt x="1119" y="98"/>
                </a:cubicBezTo>
                <a:cubicBezTo>
                  <a:pt x="1043" y="53"/>
                  <a:pt x="914" y="0"/>
                  <a:pt x="801" y="7"/>
                </a:cubicBezTo>
                <a:cubicBezTo>
                  <a:pt x="688" y="14"/>
                  <a:pt x="506" y="113"/>
                  <a:pt x="438" y="143"/>
                </a:cubicBezTo>
                <a:cubicBezTo>
                  <a:pt x="370" y="173"/>
                  <a:pt x="438" y="174"/>
                  <a:pt x="393" y="189"/>
                </a:cubicBezTo>
                <a:cubicBezTo>
                  <a:pt x="348" y="204"/>
                  <a:pt x="219" y="219"/>
                  <a:pt x="166" y="234"/>
                </a:cubicBezTo>
                <a:cubicBezTo>
                  <a:pt x="113" y="249"/>
                  <a:pt x="98" y="264"/>
                  <a:pt x="75" y="279"/>
                </a:cubicBezTo>
                <a:cubicBezTo>
                  <a:pt x="52" y="294"/>
                  <a:pt x="0" y="279"/>
                  <a:pt x="30" y="325"/>
                </a:cubicBezTo>
                <a:cubicBezTo>
                  <a:pt x="60" y="371"/>
                  <a:pt x="212" y="507"/>
                  <a:pt x="257" y="552"/>
                </a:cubicBezTo>
                <a:cubicBezTo>
                  <a:pt x="302" y="597"/>
                  <a:pt x="302" y="597"/>
                  <a:pt x="302" y="597"/>
                </a:cubicBezTo>
              </a:path>
            </a:pathLst>
          </a:custGeom>
          <a:noFill/>
          <a:ln w="177800">
            <a:solidFill>
              <a:srgbClr val="FF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8" name="任意多边形 15367">
            <a:extLst>
              <a:ext uri="{FF2B5EF4-FFF2-40B4-BE49-F238E27FC236}">
                <a16:creationId xmlns:a16="http://schemas.microsoft.com/office/drawing/2014/main" id="{20D53DFF-A43C-4626-8272-8ADCBEEA3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3338" y="2525713"/>
            <a:ext cx="1698625" cy="1336675"/>
          </a:xfrm>
          <a:custGeom>
            <a:avLst/>
            <a:gdLst>
              <a:gd name="T0" fmla="*/ 1698625 w 590"/>
              <a:gd name="T1" fmla="*/ 1145205 h 370"/>
              <a:gd name="T2" fmla="*/ 1304199 w 590"/>
              <a:gd name="T3" fmla="*/ 1307774 h 370"/>
              <a:gd name="T4" fmla="*/ 653539 w 590"/>
              <a:gd name="T5" fmla="*/ 982637 h 370"/>
              <a:gd name="T6" fmla="*/ 0 w 590"/>
              <a:gd name="T7" fmla="*/ 0 h 370"/>
              <a:gd name="T8" fmla="*/ 0 60000 65536"/>
              <a:gd name="T9" fmla="*/ 0 60000 65536"/>
              <a:gd name="T10" fmla="*/ 0 60000 65536"/>
              <a:gd name="T11" fmla="*/ 0 60000 65536"/>
              <a:gd name="T12" fmla="*/ 0 w 590"/>
              <a:gd name="T13" fmla="*/ 0 h 370"/>
              <a:gd name="T14" fmla="*/ 590 w 590"/>
              <a:gd name="T15" fmla="*/ 370 h 37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" h="370">
                <a:moveTo>
                  <a:pt x="590" y="317"/>
                </a:moveTo>
                <a:cubicBezTo>
                  <a:pt x="551" y="343"/>
                  <a:pt x="513" y="370"/>
                  <a:pt x="453" y="362"/>
                </a:cubicBezTo>
                <a:cubicBezTo>
                  <a:pt x="393" y="354"/>
                  <a:pt x="303" y="332"/>
                  <a:pt x="227" y="272"/>
                </a:cubicBezTo>
                <a:cubicBezTo>
                  <a:pt x="151" y="212"/>
                  <a:pt x="38" y="45"/>
                  <a:pt x="0" y="0"/>
                </a:cubicBezTo>
              </a:path>
            </a:pathLst>
          </a:custGeom>
          <a:noFill/>
          <a:ln w="177800">
            <a:solidFill>
              <a:srgbClr val="D6009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9" name="任意多边形 15368">
            <a:extLst>
              <a:ext uri="{FF2B5EF4-FFF2-40B4-BE49-F238E27FC236}">
                <a16:creationId xmlns:a16="http://schemas.microsoft.com/office/drawing/2014/main" id="{18F1F4AC-6B93-4E24-89A6-05451AE84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9075" y="2339975"/>
            <a:ext cx="1500188" cy="2946400"/>
          </a:xfrm>
          <a:custGeom>
            <a:avLst/>
            <a:gdLst>
              <a:gd name="T0" fmla="*/ 0 w 635"/>
              <a:gd name="T1" fmla="*/ 268660 h 998"/>
              <a:gd name="T2" fmla="*/ 427613 w 635"/>
              <a:gd name="T3" fmla="*/ 0 h 998"/>
              <a:gd name="T4" fmla="*/ 857588 w 635"/>
              <a:gd name="T5" fmla="*/ 268660 h 998"/>
              <a:gd name="T6" fmla="*/ 1070213 w 635"/>
              <a:gd name="T7" fmla="*/ 1071687 h 998"/>
              <a:gd name="T8" fmla="*/ 963900 w 635"/>
              <a:gd name="T9" fmla="*/ 1606054 h 998"/>
              <a:gd name="T10" fmla="*/ 1178888 w 635"/>
              <a:gd name="T11" fmla="*/ 2544887 h 998"/>
              <a:gd name="T12" fmla="*/ 1500188 w 635"/>
              <a:gd name="T13" fmla="*/ 2946400 h 99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5"/>
              <a:gd name="T22" fmla="*/ 0 h 998"/>
              <a:gd name="T23" fmla="*/ 635 w 635"/>
              <a:gd name="T24" fmla="*/ 998 h 99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5" h="998">
                <a:moveTo>
                  <a:pt x="0" y="91"/>
                </a:moveTo>
                <a:cubicBezTo>
                  <a:pt x="60" y="45"/>
                  <a:pt x="121" y="0"/>
                  <a:pt x="181" y="0"/>
                </a:cubicBezTo>
                <a:cubicBezTo>
                  <a:pt x="241" y="0"/>
                  <a:pt x="318" y="31"/>
                  <a:pt x="363" y="91"/>
                </a:cubicBezTo>
                <a:cubicBezTo>
                  <a:pt x="408" y="151"/>
                  <a:pt x="446" y="288"/>
                  <a:pt x="453" y="363"/>
                </a:cubicBezTo>
                <a:cubicBezTo>
                  <a:pt x="460" y="438"/>
                  <a:pt x="400" y="461"/>
                  <a:pt x="408" y="544"/>
                </a:cubicBezTo>
                <a:cubicBezTo>
                  <a:pt x="416" y="627"/>
                  <a:pt x="461" y="787"/>
                  <a:pt x="499" y="862"/>
                </a:cubicBezTo>
                <a:cubicBezTo>
                  <a:pt x="537" y="937"/>
                  <a:pt x="586" y="967"/>
                  <a:pt x="635" y="998"/>
                </a:cubicBezTo>
              </a:path>
            </a:pathLst>
          </a:custGeom>
          <a:noFill/>
          <a:ln w="177800">
            <a:solidFill>
              <a:srgbClr val="99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0" name="任意多边形 15369">
            <a:extLst>
              <a:ext uri="{FF2B5EF4-FFF2-40B4-BE49-F238E27FC236}">
                <a16:creationId xmlns:a16="http://schemas.microsoft.com/office/drawing/2014/main" id="{741719C1-6041-4735-B9E9-97F15A049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0475" y="2570163"/>
            <a:ext cx="1803400" cy="917575"/>
          </a:xfrm>
          <a:custGeom>
            <a:avLst/>
            <a:gdLst>
              <a:gd name="T0" fmla="*/ 0 w 726"/>
              <a:gd name="T1" fmla="*/ 663477 h 325"/>
              <a:gd name="T2" fmla="*/ 452092 w 726"/>
              <a:gd name="T3" fmla="*/ 533605 h 325"/>
              <a:gd name="T4" fmla="*/ 901700 w 726"/>
              <a:gd name="T5" fmla="*/ 149635 h 325"/>
              <a:gd name="T6" fmla="*/ 1239527 w 726"/>
              <a:gd name="T7" fmla="*/ 22586 h 325"/>
              <a:gd name="T8" fmla="*/ 1351308 w 726"/>
              <a:gd name="T9" fmla="*/ 22586 h 325"/>
              <a:gd name="T10" fmla="*/ 1577354 w 726"/>
              <a:gd name="T11" fmla="*/ 149635 h 325"/>
              <a:gd name="T12" fmla="*/ 1803400 w 726"/>
              <a:gd name="T13" fmla="*/ 917575 h 3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26"/>
              <a:gd name="T22" fmla="*/ 0 h 325"/>
              <a:gd name="T23" fmla="*/ 726 w 726"/>
              <a:gd name="T24" fmla="*/ 325 h 3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26" h="325">
                <a:moveTo>
                  <a:pt x="0" y="235"/>
                </a:moveTo>
                <a:cubicBezTo>
                  <a:pt x="61" y="227"/>
                  <a:pt x="122" y="219"/>
                  <a:pt x="182" y="189"/>
                </a:cubicBezTo>
                <a:cubicBezTo>
                  <a:pt x="242" y="159"/>
                  <a:pt x="310" y="83"/>
                  <a:pt x="363" y="53"/>
                </a:cubicBezTo>
                <a:cubicBezTo>
                  <a:pt x="416" y="23"/>
                  <a:pt x="469" y="15"/>
                  <a:pt x="499" y="8"/>
                </a:cubicBezTo>
                <a:cubicBezTo>
                  <a:pt x="529" y="1"/>
                  <a:pt x="521" y="1"/>
                  <a:pt x="544" y="8"/>
                </a:cubicBezTo>
                <a:cubicBezTo>
                  <a:pt x="567" y="15"/>
                  <a:pt x="605" y="0"/>
                  <a:pt x="635" y="53"/>
                </a:cubicBezTo>
                <a:cubicBezTo>
                  <a:pt x="665" y="106"/>
                  <a:pt x="695" y="215"/>
                  <a:pt x="726" y="325"/>
                </a:cubicBezTo>
              </a:path>
            </a:pathLst>
          </a:custGeom>
          <a:noFill/>
          <a:ln w="17780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8441" name="组合 15370">
            <a:extLst>
              <a:ext uri="{FF2B5EF4-FFF2-40B4-BE49-F238E27FC236}">
                <a16:creationId xmlns:a16="http://schemas.microsoft.com/office/drawing/2014/main" id="{D7EA3462-4ACA-483B-B824-B006F8426096}"/>
              </a:ext>
            </a:extLst>
          </p:cNvPr>
          <p:cNvGrpSpPr>
            <a:grpSpLocks/>
          </p:cNvGrpSpPr>
          <p:nvPr/>
        </p:nvGrpSpPr>
        <p:grpSpPr bwMode="auto">
          <a:xfrm>
            <a:off x="5745163" y="1400175"/>
            <a:ext cx="1214437" cy="1876425"/>
            <a:chOff x="0" y="0"/>
            <a:chExt cx="765" cy="1182"/>
          </a:xfrm>
        </p:grpSpPr>
        <p:sp>
          <p:nvSpPr>
            <p:cNvPr id="18448" name="矩形 15371">
              <a:extLst>
                <a:ext uri="{FF2B5EF4-FFF2-40B4-BE49-F238E27FC236}">
                  <a16:creationId xmlns:a16="http://schemas.microsoft.com/office/drawing/2014/main" id="{21ECBF8C-FCBB-4069-9497-C7A21ADDD56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5400000">
              <a:off x="187" y="417"/>
              <a:ext cx="292" cy="248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2000" b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FF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水</a:t>
              </a:r>
            </a:p>
          </p:txBody>
        </p:sp>
        <p:sp>
          <p:nvSpPr>
            <p:cNvPr id="18449" name="矩形 15372">
              <a:extLst>
                <a:ext uri="{FF2B5EF4-FFF2-40B4-BE49-F238E27FC236}">
                  <a16:creationId xmlns:a16="http://schemas.microsoft.com/office/drawing/2014/main" id="{DC688986-2E58-47EF-A525-5DE9ED65D1B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5400000">
              <a:off x="489" y="905"/>
              <a:ext cx="292" cy="249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2000" b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FF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河</a:t>
              </a:r>
            </a:p>
          </p:txBody>
        </p:sp>
        <p:sp>
          <p:nvSpPr>
            <p:cNvPr id="18450" name="矩形 15373">
              <a:extLst>
                <a:ext uri="{FF2B5EF4-FFF2-40B4-BE49-F238E27FC236}">
                  <a16:creationId xmlns:a16="http://schemas.microsoft.com/office/drawing/2014/main" id="{23EA700C-F86E-4103-AA58-01A8500AFFBA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5400000">
              <a:off x="-22" y="22"/>
              <a:ext cx="292" cy="248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2000" b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FF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赤</a:t>
              </a:r>
            </a:p>
          </p:txBody>
        </p:sp>
      </p:grpSp>
      <p:grpSp>
        <p:nvGrpSpPr>
          <p:cNvPr id="18442" name="组合 15377">
            <a:extLst>
              <a:ext uri="{FF2B5EF4-FFF2-40B4-BE49-F238E27FC236}">
                <a16:creationId xmlns:a16="http://schemas.microsoft.com/office/drawing/2014/main" id="{A0895B07-B5CC-4EBD-BBF4-21339732B6E5}"/>
              </a:ext>
            </a:extLst>
          </p:cNvPr>
          <p:cNvGrpSpPr>
            <a:grpSpLocks/>
          </p:cNvGrpSpPr>
          <p:nvPr/>
        </p:nvGrpSpPr>
        <p:grpSpPr bwMode="auto">
          <a:xfrm>
            <a:off x="6491288" y="3368675"/>
            <a:ext cx="1244600" cy="630238"/>
            <a:chOff x="0" y="0"/>
            <a:chExt cx="784" cy="397"/>
          </a:xfrm>
        </p:grpSpPr>
        <p:sp>
          <p:nvSpPr>
            <p:cNvPr id="18446" name="矩形 15378">
              <a:extLst>
                <a:ext uri="{FF2B5EF4-FFF2-40B4-BE49-F238E27FC236}">
                  <a16:creationId xmlns:a16="http://schemas.microsoft.com/office/drawing/2014/main" id="{0528DEEA-B481-4D33-8E8F-66775510033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97" y="53"/>
              <a:ext cx="487" cy="3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400" b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 panose="02010600030101010101" pitchFamily="2" charset="-122"/>
                </a:rPr>
                <a:t>遵义</a:t>
              </a:r>
            </a:p>
          </p:txBody>
        </p:sp>
        <p:pic>
          <p:nvPicPr>
            <p:cNvPr id="18447" name="图片 15379" descr="点击放大">
              <a:hlinkClick r:id="rId3"/>
              <a:extLst>
                <a:ext uri="{FF2B5EF4-FFF2-40B4-BE49-F238E27FC236}">
                  <a16:creationId xmlns:a16="http://schemas.microsoft.com/office/drawing/2014/main" id="{50772F2D-5421-4443-9762-24A200E4CF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15" cy="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81" name="任意多边形 15380">
            <a:extLst>
              <a:ext uri="{FF2B5EF4-FFF2-40B4-BE49-F238E27FC236}">
                <a16:creationId xmlns:a16="http://schemas.microsoft.com/office/drawing/2014/main" id="{241E1A00-4B9D-42E2-954C-CC2280AB9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3638" y="4373563"/>
            <a:ext cx="3124200" cy="1219200"/>
          </a:xfrm>
          <a:custGeom>
            <a:avLst/>
            <a:gdLst>
              <a:gd name="T0" fmla="*/ 3124200 w 1968"/>
              <a:gd name="T1" fmla="*/ 1219200 h 768"/>
              <a:gd name="T2" fmla="*/ 2438400 w 1968"/>
              <a:gd name="T3" fmla="*/ 1066800 h 768"/>
              <a:gd name="T4" fmla="*/ 2209800 w 1968"/>
              <a:gd name="T5" fmla="*/ 914400 h 768"/>
              <a:gd name="T6" fmla="*/ 2057400 w 1968"/>
              <a:gd name="T7" fmla="*/ 533400 h 768"/>
              <a:gd name="T8" fmla="*/ 1981200 w 1968"/>
              <a:gd name="T9" fmla="*/ 533400 h 768"/>
              <a:gd name="T10" fmla="*/ 1752600 w 1968"/>
              <a:gd name="T11" fmla="*/ 457200 h 768"/>
              <a:gd name="T12" fmla="*/ 1752600 w 1968"/>
              <a:gd name="T13" fmla="*/ 228600 h 768"/>
              <a:gd name="T14" fmla="*/ 1600200 w 1968"/>
              <a:gd name="T15" fmla="*/ 76200 h 768"/>
              <a:gd name="T16" fmla="*/ 1066800 w 1968"/>
              <a:gd name="T17" fmla="*/ 76200 h 768"/>
              <a:gd name="T18" fmla="*/ 609600 w 1968"/>
              <a:gd name="T19" fmla="*/ 0 h 768"/>
              <a:gd name="T20" fmla="*/ 0 w 1968"/>
              <a:gd name="T21" fmla="*/ 76200 h 76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68"/>
              <a:gd name="T34" fmla="*/ 0 h 768"/>
              <a:gd name="T35" fmla="*/ 1968 w 1968"/>
              <a:gd name="T36" fmla="*/ 768 h 76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68" h="768">
                <a:moveTo>
                  <a:pt x="1968" y="768"/>
                </a:moveTo>
                <a:cubicBezTo>
                  <a:pt x="1800" y="736"/>
                  <a:pt x="1632" y="704"/>
                  <a:pt x="1536" y="672"/>
                </a:cubicBezTo>
                <a:cubicBezTo>
                  <a:pt x="1440" y="640"/>
                  <a:pt x="1432" y="632"/>
                  <a:pt x="1392" y="576"/>
                </a:cubicBezTo>
                <a:cubicBezTo>
                  <a:pt x="1352" y="520"/>
                  <a:pt x="1320" y="376"/>
                  <a:pt x="1296" y="336"/>
                </a:cubicBezTo>
                <a:cubicBezTo>
                  <a:pt x="1272" y="296"/>
                  <a:pt x="1280" y="344"/>
                  <a:pt x="1248" y="336"/>
                </a:cubicBezTo>
                <a:cubicBezTo>
                  <a:pt x="1216" y="328"/>
                  <a:pt x="1128" y="320"/>
                  <a:pt x="1104" y="288"/>
                </a:cubicBezTo>
                <a:cubicBezTo>
                  <a:pt x="1080" y="256"/>
                  <a:pt x="1120" y="184"/>
                  <a:pt x="1104" y="144"/>
                </a:cubicBezTo>
                <a:cubicBezTo>
                  <a:pt x="1088" y="104"/>
                  <a:pt x="1080" y="64"/>
                  <a:pt x="1008" y="48"/>
                </a:cubicBezTo>
                <a:cubicBezTo>
                  <a:pt x="936" y="32"/>
                  <a:pt x="776" y="56"/>
                  <a:pt x="672" y="48"/>
                </a:cubicBezTo>
                <a:cubicBezTo>
                  <a:pt x="568" y="40"/>
                  <a:pt x="496" y="0"/>
                  <a:pt x="384" y="0"/>
                </a:cubicBezTo>
                <a:cubicBezTo>
                  <a:pt x="272" y="0"/>
                  <a:pt x="136" y="24"/>
                  <a:pt x="0" y="48"/>
                </a:cubicBezTo>
              </a:path>
            </a:pathLst>
          </a:custGeom>
          <a:noFill/>
          <a:ln w="1778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4" name="任意多边形 15383">
            <a:extLst>
              <a:ext uri="{FF2B5EF4-FFF2-40B4-BE49-F238E27FC236}">
                <a16:creationId xmlns:a16="http://schemas.microsoft.com/office/drawing/2014/main" id="{BF9E33DE-329F-46C5-8E6A-234B44978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550" y="5454650"/>
            <a:ext cx="431800" cy="622300"/>
          </a:xfrm>
          <a:custGeom>
            <a:avLst/>
            <a:gdLst>
              <a:gd name="T0" fmla="*/ 304800 w 272"/>
              <a:gd name="T1" fmla="*/ 88900 h 392"/>
              <a:gd name="T2" fmla="*/ 381000 w 272"/>
              <a:gd name="T3" fmla="*/ 88900 h 392"/>
              <a:gd name="T4" fmla="*/ 0 w 272"/>
              <a:gd name="T5" fmla="*/ 622300 h 392"/>
              <a:gd name="T6" fmla="*/ 0 60000 65536"/>
              <a:gd name="T7" fmla="*/ 0 60000 65536"/>
              <a:gd name="T8" fmla="*/ 0 60000 65536"/>
              <a:gd name="T9" fmla="*/ 0 w 272"/>
              <a:gd name="T10" fmla="*/ 0 h 392"/>
              <a:gd name="T11" fmla="*/ 272 w 272"/>
              <a:gd name="T12" fmla="*/ 392 h 3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2" h="392">
                <a:moveTo>
                  <a:pt x="192" y="56"/>
                </a:moveTo>
                <a:cubicBezTo>
                  <a:pt x="232" y="28"/>
                  <a:pt x="272" y="0"/>
                  <a:pt x="240" y="56"/>
                </a:cubicBezTo>
                <a:cubicBezTo>
                  <a:pt x="208" y="112"/>
                  <a:pt x="40" y="336"/>
                  <a:pt x="0" y="392"/>
                </a:cubicBezTo>
              </a:path>
            </a:pathLst>
          </a:custGeom>
          <a:noFill/>
          <a:ln w="63500">
            <a:solidFill>
              <a:srgbClr val="FF33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D05B5889-6D80-46F4-9E29-209040895BCA}"/>
              </a:ext>
            </a:extLst>
          </p:cNvPr>
          <p:cNvSpPr/>
          <p:nvPr/>
        </p:nvSpPr>
        <p:spPr>
          <a:xfrm>
            <a:off x="919480" y="1882140"/>
            <a:ext cx="1210310" cy="37846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60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中宋简" panose="02010609000101010101" charset="-122"/>
                <a:ea typeface="汉仪中宋简" panose="02010609000101010101" charset="-122"/>
              </a:rPr>
              <a:t>四渡赤水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5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16385">
            <a:extLst>
              <a:ext uri="{FF2B5EF4-FFF2-40B4-BE49-F238E27FC236}">
                <a16:creationId xmlns:a16="http://schemas.microsoft.com/office/drawing/2014/main" id="{6494B33C-C05D-4901-9F66-3CDFC5DC16A0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1252538"/>
            <a:ext cx="5626100" cy="2105025"/>
            <a:chOff x="-85" y="-801"/>
            <a:chExt cx="3639" cy="1348"/>
          </a:xfrm>
        </p:grpSpPr>
        <p:sp>
          <p:nvSpPr>
            <p:cNvPr id="16387" name="文本框 16386">
              <a:extLst>
                <a:ext uri="{FF2B5EF4-FFF2-40B4-BE49-F238E27FC236}">
                  <a16:creationId xmlns:a16="http://schemas.microsoft.com/office/drawing/2014/main" id="{F7085019-565D-4B8A-90FB-9D894EF57F42}"/>
                </a:ext>
              </a:extLst>
            </p:cNvPr>
            <p:cNvSpPr txBox="1"/>
            <p:nvPr/>
          </p:nvSpPr>
          <p:spPr>
            <a:xfrm>
              <a:off x="-60" y="-801"/>
              <a:ext cx="3614" cy="4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3600" noProof="1">
                  <a:effectLst>
                    <a:outerShdw blurRad="38100" dist="38100" dir="2700000">
                      <a:srgbClr val="FFFFFF"/>
                    </a:outerShdw>
                  </a:effectLst>
                  <a:latin typeface="方正隶书_GBK" panose="03000509000000000000" charset="-122"/>
                  <a:ea typeface="方正隶书_GBK" panose="03000509000000000000" charset="-122"/>
                </a:rPr>
                <a:t>四渡赤水的意义是什么</a:t>
              </a:r>
              <a:r>
                <a:rPr lang="en-US" altLang="zh-CN" sz="3600" noProof="1">
                  <a:effectLst>
                    <a:outerShdw blurRad="38100" dist="38100" dir="2700000">
                      <a:srgbClr val="FFFFFF"/>
                    </a:outerShdw>
                  </a:effectLst>
                  <a:latin typeface="方正隶书_GBK" panose="03000509000000000000" charset="-122"/>
                  <a:ea typeface="方正隶书_GBK" panose="03000509000000000000" charset="-122"/>
                </a:rPr>
                <a:t>?</a:t>
              </a:r>
            </a:p>
          </p:txBody>
        </p:sp>
        <p:sp>
          <p:nvSpPr>
            <p:cNvPr id="2" name="文本框 16387">
              <a:extLst>
                <a:ext uri="{FF2B5EF4-FFF2-40B4-BE49-F238E27FC236}">
                  <a16:creationId xmlns:a16="http://schemas.microsoft.com/office/drawing/2014/main" id="{4AD03659-93CC-4897-AFCE-414D70D6E865}"/>
                </a:ext>
              </a:extLst>
            </p:cNvPr>
            <p:cNvSpPr txBox="1"/>
            <p:nvPr/>
          </p:nvSpPr>
          <p:spPr>
            <a:xfrm>
              <a:off x="-85" y="143"/>
              <a:ext cx="3527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3600" noProof="1">
                  <a:effectLst>
                    <a:outerShdw blurRad="38100" dist="38100" dir="2700000">
                      <a:srgbClr val="FFFFFF"/>
                    </a:outerShdw>
                  </a:effectLst>
                  <a:latin typeface="方正隶书_GBK" panose="03000509000000000000" charset="-122"/>
                  <a:ea typeface="方正隶书_GBK" panose="03000509000000000000" charset="-122"/>
                </a:rPr>
                <a:t>巧渡金沙江的意义是什么</a:t>
              </a:r>
              <a:r>
                <a:rPr lang="en-US" altLang="zh-CN" sz="3600" noProof="1">
                  <a:effectLst>
                    <a:outerShdw blurRad="38100" dist="38100" dir="2700000">
                      <a:srgbClr val="FFFFFF"/>
                    </a:outerShdw>
                  </a:effectLst>
                  <a:latin typeface="方正隶书_GBK" panose="03000509000000000000" charset="-122"/>
                  <a:ea typeface="方正隶书_GBK" panose="03000509000000000000" charset="-122"/>
                </a:rPr>
                <a:t>?</a:t>
              </a:r>
            </a:p>
          </p:txBody>
        </p:sp>
      </p:grpSp>
      <p:pic>
        <p:nvPicPr>
          <p:cNvPr id="19459" name="图片 16388" descr="四渡赤水纪念塔二">
            <a:extLst>
              <a:ext uri="{FF2B5EF4-FFF2-40B4-BE49-F238E27FC236}">
                <a16:creationId xmlns:a16="http://schemas.microsoft.com/office/drawing/2014/main" id="{0CB87FA7-4178-449E-BCB6-E14F71564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706438"/>
            <a:ext cx="3722687" cy="566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文本框 16389">
            <a:extLst>
              <a:ext uri="{FF2B5EF4-FFF2-40B4-BE49-F238E27FC236}">
                <a16:creationId xmlns:a16="http://schemas.microsoft.com/office/drawing/2014/main" id="{A09F7F56-234B-4334-A497-70D38569EB86}"/>
              </a:ext>
            </a:extLst>
          </p:cNvPr>
          <p:cNvSpPr txBox="1"/>
          <p:nvPr/>
        </p:nvSpPr>
        <p:spPr>
          <a:xfrm>
            <a:off x="444500" y="1866900"/>
            <a:ext cx="49530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60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方正隶书_GBK" panose="03000509000000000000" charset="-122"/>
                <a:ea typeface="方正隶书_GBK" panose="03000509000000000000" charset="-122"/>
              </a:rPr>
              <a:t>打乱了敌人的追剿计划</a:t>
            </a:r>
          </a:p>
        </p:txBody>
      </p:sp>
      <p:sp>
        <p:nvSpPr>
          <p:cNvPr id="16391" name="文本框 16390">
            <a:extLst>
              <a:ext uri="{FF2B5EF4-FFF2-40B4-BE49-F238E27FC236}">
                <a16:creationId xmlns:a16="http://schemas.microsoft.com/office/drawing/2014/main" id="{12477C0A-2274-414E-84DA-A979D30A61C4}"/>
              </a:ext>
            </a:extLst>
          </p:cNvPr>
          <p:cNvSpPr txBox="1"/>
          <p:nvPr/>
        </p:nvSpPr>
        <p:spPr>
          <a:xfrm>
            <a:off x="207963" y="3570288"/>
            <a:ext cx="5532437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60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方正隶书_GBK" panose="03000509000000000000" charset="-122"/>
                <a:ea typeface="方正隶书_GBK" panose="03000509000000000000" charset="-122"/>
              </a:rPr>
              <a:t>使红军跳出了敌人的包围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0" grpId="0"/>
      <p:bldP spid="1639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17409" descr="2003030930">
            <a:hlinkClick r:id="rId3" action="ppaction://hlinksldjump"/>
            <a:extLst>
              <a:ext uri="{FF2B5EF4-FFF2-40B4-BE49-F238E27FC236}">
                <a16:creationId xmlns:a16="http://schemas.microsoft.com/office/drawing/2014/main" id="{9EF6719D-64F7-4054-9206-847C8C1A1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719138"/>
            <a:ext cx="7381875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矩形 17410">
            <a:extLst>
              <a:ext uri="{FF2B5EF4-FFF2-40B4-BE49-F238E27FC236}">
                <a16:creationId xmlns:a16="http://schemas.microsoft.com/office/drawing/2014/main" id="{13568B03-EFAE-4991-B510-E4CB42049D74}"/>
              </a:ext>
            </a:extLst>
          </p:cNvPr>
          <p:cNvSpPr/>
          <p:nvPr/>
        </p:nvSpPr>
        <p:spPr>
          <a:xfrm>
            <a:off x="1390650" y="5664200"/>
            <a:ext cx="6753225" cy="1014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60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中宋简" panose="02010609000101010101" charset="-122"/>
                <a:ea typeface="汉仪中宋简" panose="02010609000101010101" charset="-122"/>
              </a:rPr>
              <a:t>巧  渡  金 沙 江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18433">
            <a:extLst>
              <a:ext uri="{FF2B5EF4-FFF2-40B4-BE49-F238E27FC236}">
                <a16:creationId xmlns:a16="http://schemas.microsoft.com/office/drawing/2014/main" id="{C055C97A-6BD9-42F3-A47B-EF20F0B78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719138"/>
            <a:ext cx="7239000" cy="4822825"/>
          </a:xfrm>
          <a:prstGeom prst="rect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5" name="文本框 18434">
            <a:extLst>
              <a:ext uri="{FF2B5EF4-FFF2-40B4-BE49-F238E27FC236}">
                <a16:creationId xmlns:a16="http://schemas.microsoft.com/office/drawing/2014/main" id="{92540859-20CF-4AD2-B250-46F9F7E8FB87}"/>
              </a:ext>
            </a:extLst>
          </p:cNvPr>
          <p:cNvSpPr txBox="1"/>
          <p:nvPr/>
        </p:nvSpPr>
        <p:spPr>
          <a:xfrm>
            <a:off x="2625725" y="5594350"/>
            <a:ext cx="4032250" cy="1014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60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中宋简" panose="02010609000101010101" charset="-122"/>
                <a:ea typeface="汉仪中宋简" panose="02010609000101010101" charset="-122"/>
              </a:rPr>
              <a:t>飞夺泸定桥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9457" descr="图片166">
            <a:extLst>
              <a:ext uri="{FF2B5EF4-FFF2-40B4-BE49-F238E27FC236}">
                <a16:creationId xmlns:a16="http://schemas.microsoft.com/office/drawing/2014/main" id="{E10966DB-4221-4FA3-AE72-F41F08E7B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8" y="646113"/>
            <a:ext cx="7454900" cy="508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文本框 19458">
            <a:extLst>
              <a:ext uri="{FF2B5EF4-FFF2-40B4-BE49-F238E27FC236}">
                <a16:creationId xmlns:a16="http://schemas.microsoft.com/office/drawing/2014/main" id="{7E2BA855-A1FD-49A5-8992-34505A6AEC88}"/>
              </a:ext>
            </a:extLst>
          </p:cNvPr>
          <p:cNvSpPr txBox="1"/>
          <p:nvPr/>
        </p:nvSpPr>
        <p:spPr>
          <a:xfrm>
            <a:off x="2627313" y="5594350"/>
            <a:ext cx="3240087" cy="1014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60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中宋简" panose="02010609000101010101" charset="-122"/>
                <a:ea typeface="汉仪中宋简" panose="02010609000101010101" charset="-122"/>
              </a:rPr>
              <a:t>爬雪山</a:t>
            </a:r>
            <a:endParaRPr lang="zh-CN" altLang="en-US" sz="4400" noProof="1">
              <a:solidFill>
                <a:srgbClr val="FF0000"/>
              </a:solidFill>
              <a:latin typeface="Times New Roman" panose="02020603050405020304" pitchFamily="2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>
            <a:extLst>
              <a:ext uri="{FF2B5EF4-FFF2-40B4-BE49-F238E27FC236}">
                <a16:creationId xmlns:a16="http://schemas.microsoft.com/office/drawing/2014/main" id="{7D333054-B783-4739-AF9F-6EBB69ECC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" y="1627188"/>
            <a:ext cx="8424863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0000"/>
              </a:lnSpc>
            </a:pPr>
            <a:r>
              <a:rPr lang="zh-CN" altLang="en-US" sz="3200" b="1">
                <a:solidFill>
                  <a:srgbClr val="07070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第五单元</a:t>
            </a:r>
            <a:r>
              <a:rPr lang="zh-CN" altLang="en-US" sz="4800" b="1">
                <a:solidFill>
                  <a:srgbClr val="07070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algn="ctr" eaLnBrk="1" hangingPunct="1">
              <a:lnSpc>
                <a:spcPct val="70000"/>
              </a:lnSpc>
            </a:pPr>
            <a:endParaRPr lang="zh-CN" altLang="en-US" sz="4800" b="1">
              <a:solidFill>
                <a:srgbClr val="07070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70000"/>
              </a:lnSpc>
            </a:pPr>
            <a:r>
              <a:rPr lang="zh-CN" altLang="en-US" sz="4000" b="1">
                <a:solidFill>
                  <a:srgbClr val="07070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从国共合作到国共对峙</a:t>
            </a:r>
          </a:p>
        </p:txBody>
      </p:sp>
      <p:sp>
        <p:nvSpPr>
          <p:cNvPr id="2051" name="Rectangle 5">
            <a:extLst>
              <a:ext uri="{FF2B5EF4-FFF2-40B4-BE49-F238E27FC236}">
                <a16:creationId xmlns:a16="http://schemas.microsoft.com/office/drawing/2014/main" id="{948E6018-D9B3-48E5-B701-E6BC230ED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32225"/>
            <a:ext cx="9131300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5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5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17</a:t>
            </a:r>
            <a:r>
              <a:rPr lang="zh-CN" altLang="en-US" sz="5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  中国工农红军长征</a:t>
            </a:r>
            <a:endParaRPr lang="en-US" altLang="zh-CN" sz="5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4" name="Text Box 33">
            <a:extLst>
              <a:ext uri="{FF2B5EF4-FFF2-40B4-BE49-F238E27FC236}">
                <a16:creationId xmlns:a16="http://schemas.microsoft.com/office/drawing/2014/main" id="{CCC6AC2C-BF09-4292-BCAE-8F973E469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900" y="19050"/>
            <a:ext cx="3954463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八年级历史上册（R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J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 algn="ctr" eaLnBrk="1" hangingPunct="1">
              <a:lnSpc>
                <a:spcPct val="120000"/>
              </a:lnSpc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教学课件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20481">
            <a:extLst>
              <a:ext uri="{FF2B5EF4-FFF2-40B4-BE49-F238E27FC236}">
                <a16:creationId xmlns:a16="http://schemas.microsoft.com/office/drawing/2014/main" id="{52B6B392-2E6A-4940-9A25-D1117A32D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717550"/>
            <a:ext cx="7310437" cy="4872038"/>
          </a:xfrm>
          <a:prstGeom prst="rect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3" name="文本框 20482">
            <a:extLst>
              <a:ext uri="{FF2B5EF4-FFF2-40B4-BE49-F238E27FC236}">
                <a16:creationId xmlns:a16="http://schemas.microsoft.com/office/drawing/2014/main" id="{E028A47E-8781-46FB-9A72-86B64E8919BA}"/>
              </a:ext>
            </a:extLst>
          </p:cNvPr>
          <p:cNvSpPr txBox="1"/>
          <p:nvPr/>
        </p:nvSpPr>
        <p:spPr>
          <a:xfrm>
            <a:off x="3028950" y="5581650"/>
            <a:ext cx="3024188" cy="1014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60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中宋简" panose="02010609000101010101" charset="-122"/>
                <a:ea typeface="汉仪中宋简" panose="02010609000101010101" charset="-122"/>
              </a:rPr>
              <a:t>过草地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1">
            <a:extLst>
              <a:ext uri="{FF2B5EF4-FFF2-40B4-BE49-F238E27FC236}">
                <a16:creationId xmlns:a16="http://schemas.microsoft.com/office/drawing/2014/main" id="{C29AF5E3-3CE0-4458-B18F-B01603391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669925"/>
            <a:ext cx="7154862" cy="520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CF98402-AB5E-4083-BFF8-328171EE49A1}"/>
              </a:ext>
            </a:extLst>
          </p:cNvPr>
          <p:cNvSpPr/>
          <p:nvPr/>
        </p:nvSpPr>
        <p:spPr>
          <a:xfrm>
            <a:off x="248285" y="1421129"/>
            <a:ext cx="1210310" cy="37846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6000" b="1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中宋简" panose="02010609000101010101" charset="-122"/>
                <a:ea typeface="汉仪中宋简" panose="02010609000101010101" charset="-122"/>
              </a:rPr>
              <a:t>雪山忠魂</a:t>
            </a:r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组合 25601">
            <a:extLst>
              <a:ext uri="{FF2B5EF4-FFF2-40B4-BE49-F238E27FC236}">
                <a16:creationId xmlns:a16="http://schemas.microsoft.com/office/drawing/2014/main" id="{62BCA3B6-C21B-4BA7-B6D0-EAB042094C6A}"/>
              </a:ext>
            </a:extLst>
          </p:cNvPr>
          <p:cNvGrpSpPr>
            <a:grpSpLocks/>
          </p:cNvGrpSpPr>
          <p:nvPr/>
        </p:nvGrpSpPr>
        <p:grpSpPr bwMode="auto">
          <a:xfrm>
            <a:off x="1181100" y="876300"/>
            <a:ext cx="6584950" cy="4983163"/>
            <a:chOff x="0" y="0"/>
            <a:chExt cx="4148" cy="3139"/>
          </a:xfrm>
        </p:grpSpPr>
        <p:pic>
          <p:nvPicPr>
            <p:cNvPr id="2" name="图片 25602" descr="过草地穿的草鞋">
              <a:extLst>
                <a:ext uri="{FF2B5EF4-FFF2-40B4-BE49-F238E27FC236}">
                  <a16:creationId xmlns:a16="http://schemas.microsoft.com/office/drawing/2014/main" id="{AFB6EEDB-9E5B-47D0-A3DE-70CD374A0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" y="0"/>
              <a:ext cx="4138" cy="2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04" name="文本框 25603" descr="粉色砂纸">
              <a:extLst>
                <a:ext uri="{FF2B5EF4-FFF2-40B4-BE49-F238E27FC236}">
                  <a16:creationId xmlns:a16="http://schemas.microsoft.com/office/drawing/2014/main" id="{D9E14CA2-1517-477E-9F09-2655588576BB}"/>
                </a:ext>
              </a:extLst>
            </p:cNvPr>
            <p:cNvSpPr txBox="1"/>
            <p:nvPr/>
          </p:nvSpPr>
          <p:spPr>
            <a:xfrm>
              <a:off x="0" y="2735"/>
              <a:ext cx="4137" cy="404"/>
            </a:xfrm>
            <a:prstGeom prst="rect">
              <a:avLst/>
            </a:prstGeom>
            <a:blipFill rotWithShape="0">
              <a:blip r:embed="rId3"/>
            </a:blipFill>
            <a:ln w="9525">
              <a:noFill/>
            </a:ln>
          </p:spPr>
          <p:txBody>
            <a:bodyPr/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3600" noProof="1"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2" charset="0"/>
                </a:rPr>
                <a:t>红军过草地穿的草鞋</a:t>
              </a:r>
            </a:p>
          </p:txBody>
        </p:sp>
      </p:grpSp>
      <p:grpSp>
        <p:nvGrpSpPr>
          <p:cNvPr id="3" name="组合 25604">
            <a:extLst>
              <a:ext uri="{FF2B5EF4-FFF2-40B4-BE49-F238E27FC236}">
                <a16:creationId xmlns:a16="http://schemas.microsoft.com/office/drawing/2014/main" id="{3322BD84-F487-4E12-A17A-A9ADBBD4F3ED}"/>
              </a:ext>
            </a:extLst>
          </p:cNvPr>
          <p:cNvGrpSpPr>
            <a:grpSpLocks/>
          </p:cNvGrpSpPr>
          <p:nvPr/>
        </p:nvGrpSpPr>
        <p:grpSpPr bwMode="auto">
          <a:xfrm>
            <a:off x="1216025" y="855663"/>
            <a:ext cx="6580188" cy="5208587"/>
            <a:chOff x="0" y="0"/>
            <a:chExt cx="4145" cy="3281"/>
          </a:xfrm>
        </p:grpSpPr>
        <p:pic>
          <p:nvPicPr>
            <p:cNvPr id="4" name="图片 25605" descr="过草地">
              <a:extLst>
                <a:ext uri="{FF2B5EF4-FFF2-40B4-BE49-F238E27FC236}">
                  <a16:creationId xmlns:a16="http://schemas.microsoft.com/office/drawing/2014/main" id="{907C1C79-FD63-477B-B642-7CEFBDA46F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" y="0"/>
              <a:ext cx="4137" cy="2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08" name="文本框 25607">
            <a:extLst>
              <a:ext uri="{FF2B5EF4-FFF2-40B4-BE49-F238E27FC236}">
                <a16:creationId xmlns:a16="http://schemas.microsoft.com/office/drawing/2014/main" id="{2F65B0BC-AD71-455B-A145-1CA149FC6652}"/>
              </a:ext>
            </a:extLst>
          </p:cNvPr>
          <p:cNvSpPr txBox="1"/>
          <p:nvPr/>
        </p:nvSpPr>
        <p:spPr>
          <a:xfrm>
            <a:off x="7897813" y="865188"/>
            <a:ext cx="733425" cy="5207000"/>
          </a:xfrm>
          <a:prstGeom prst="rect">
            <a:avLst/>
          </a:prstGeom>
          <a:noFill/>
          <a:ln w="9525">
            <a:noFill/>
          </a:ln>
        </p:spPr>
        <p:txBody>
          <a:bodyPr vert="eaVert"/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600" noProof="1"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2" charset="0"/>
                <a:ea typeface="隶书" panose="02010509060101010101" pitchFamily="1" charset="-122"/>
              </a:rPr>
              <a:t>苦不苦  想想红军二万五</a:t>
            </a:r>
          </a:p>
        </p:txBody>
      </p:sp>
      <p:sp>
        <p:nvSpPr>
          <p:cNvPr id="25609" name="文本框 25608">
            <a:extLst>
              <a:ext uri="{FF2B5EF4-FFF2-40B4-BE49-F238E27FC236}">
                <a16:creationId xmlns:a16="http://schemas.microsoft.com/office/drawing/2014/main" id="{2D2AFD86-A0E1-4DAE-83E8-EF1830D80B4E}"/>
              </a:ext>
            </a:extLst>
          </p:cNvPr>
          <p:cNvSpPr txBox="1"/>
          <p:nvPr/>
        </p:nvSpPr>
        <p:spPr>
          <a:xfrm>
            <a:off x="460375" y="865188"/>
            <a:ext cx="733425" cy="5207000"/>
          </a:xfrm>
          <a:prstGeom prst="rect">
            <a:avLst/>
          </a:prstGeom>
          <a:noFill/>
          <a:ln w="9525">
            <a:noFill/>
          </a:ln>
        </p:spPr>
        <p:txBody>
          <a:bodyPr vert="eaVert"/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600" noProof="1"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2" charset="0"/>
                <a:ea typeface="隶书" panose="02010509060101010101" pitchFamily="1" charset="-122"/>
              </a:rPr>
              <a:t>累不累  看看革命老前辈</a:t>
            </a:r>
          </a:p>
        </p:txBody>
      </p:sp>
      <p:sp>
        <p:nvSpPr>
          <p:cNvPr id="25607" name="文本占位符 25606">
            <a:extLst>
              <a:ext uri="{FF2B5EF4-FFF2-40B4-BE49-F238E27FC236}">
                <a16:creationId xmlns:a16="http://schemas.microsoft.com/office/drawing/2014/main" id="{1AFDF55A-D15B-497C-99E8-564CBD35098F}"/>
              </a:ext>
            </a:extLst>
          </p:cNvPr>
          <p:cNvSpPr txBox="1">
            <a:spLocks noGrp="1"/>
          </p:cNvSpPr>
          <p:nvPr/>
        </p:nvSpPr>
        <p:spPr>
          <a:xfrm>
            <a:off x="0" y="4446588"/>
            <a:ext cx="6567488" cy="762000"/>
          </a:xfrm>
          <a:prstGeom prst="rect">
            <a:avLst/>
          </a:prstGeom>
          <a:solidFill>
            <a:srgbClr val="9966FF">
              <a:alpha val="100000"/>
            </a:srgbClr>
          </a:solidFill>
        </p:spPr>
        <p:txBody>
          <a:bodyPr/>
          <a:lstStyle/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600" b="1" noProof="1">
                <a:effectLst>
                  <a:outerShdw blurRad="38100" dist="38100" dir="2700000">
                    <a:srgbClr val="FFFFFF"/>
                  </a:outerShdw>
                </a:effectLst>
              </a:rPr>
              <a:t>红  军  过  草  地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矩形 7197">
            <a:extLst>
              <a:ext uri="{FF2B5EF4-FFF2-40B4-BE49-F238E27FC236}">
                <a16:creationId xmlns:a16="http://schemas.microsoft.com/office/drawing/2014/main" id="{A9F05C3A-2C35-48AE-B0B7-88ADF6346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8" y="522288"/>
            <a:ext cx="45450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三</a:t>
            </a:r>
            <a:r>
              <a:rPr lang="en-US" altLang="zh-CN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.</a:t>
            </a:r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红军胜利会师陕甘</a:t>
            </a:r>
          </a:p>
        </p:txBody>
      </p:sp>
      <p:pic>
        <p:nvPicPr>
          <p:cNvPr id="23554" name="图片 32769" descr="红军抵达陕北吴起镇">
            <a:extLst>
              <a:ext uri="{FF2B5EF4-FFF2-40B4-BE49-F238E27FC236}">
                <a16:creationId xmlns:a16="http://schemas.microsoft.com/office/drawing/2014/main" id="{52ED61D2-6951-47F2-A523-076860589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5" y="1822450"/>
            <a:ext cx="6267450" cy="4191000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5" name="文本框 1">
            <a:extLst>
              <a:ext uri="{FF2B5EF4-FFF2-40B4-BE49-F238E27FC236}">
                <a16:creationId xmlns:a16="http://schemas.microsoft.com/office/drawing/2014/main" id="{65A0458A-3009-4E16-8004-3BBBE272B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2560638"/>
            <a:ext cx="2660650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    </a:t>
            </a:r>
            <a:r>
              <a:rPr lang="zh-CN" altLang="en-US" sz="3200" b="1">
                <a:latin typeface="方正隶书_GBK" charset="-122"/>
                <a:ea typeface="方正隶书_GBK" charset="-122"/>
              </a:rPr>
              <a:t> </a:t>
            </a:r>
            <a:r>
              <a:rPr lang="en-US" altLang="zh-CN" sz="3200" b="1">
                <a:latin typeface="方正隶书_GBK" charset="-122"/>
                <a:ea typeface="方正隶书_GBK" charset="-122"/>
              </a:rPr>
              <a:t>1935</a:t>
            </a:r>
            <a:r>
              <a:rPr lang="zh-CN" altLang="en-US" sz="3200" b="1">
                <a:latin typeface="方正隶书_GBK" charset="-122"/>
                <a:ea typeface="方正隶书_GBK" charset="-122"/>
              </a:rPr>
              <a:t>年</a:t>
            </a:r>
            <a:r>
              <a:rPr lang="en-US" altLang="zh-CN" sz="3200" b="1">
                <a:latin typeface="方正隶书_GBK" charset="-122"/>
                <a:ea typeface="方正隶书_GBK" charset="-122"/>
              </a:rPr>
              <a:t>10</a:t>
            </a:r>
            <a:r>
              <a:rPr lang="zh-CN" altLang="en-US" sz="3200" b="1">
                <a:latin typeface="方正隶书_GBK" charset="-122"/>
                <a:ea typeface="方正隶书_GBK" charset="-122"/>
              </a:rPr>
              <a:t>月，中共中央带领中央红军抵达陕甘革命根据地吴起镇。</a:t>
            </a:r>
            <a:endParaRPr lang="zh-CN" altLang="en-US" sz="3200">
              <a:latin typeface="方正隶书_GBK" charset="-122"/>
              <a:ea typeface="方正隶书_GBK" charset="-122"/>
            </a:endParaRPr>
          </a:p>
        </p:txBody>
      </p:sp>
      <p:sp>
        <p:nvSpPr>
          <p:cNvPr id="32771" name="矩形 32770">
            <a:extLst>
              <a:ext uri="{FF2B5EF4-FFF2-40B4-BE49-F238E27FC236}">
                <a16:creationId xmlns:a16="http://schemas.microsoft.com/office/drawing/2014/main" id="{7E93D4BB-3301-4F74-A2B8-15CBB09EBD0A}"/>
              </a:ext>
            </a:extLst>
          </p:cNvPr>
          <p:cNvSpPr/>
          <p:nvPr/>
        </p:nvSpPr>
        <p:spPr>
          <a:xfrm>
            <a:off x="4727575" y="5975350"/>
            <a:ext cx="3049588" cy="5842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200" noProof="1">
                <a:solidFill>
                  <a:srgbClr val="993300"/>
                </a:solidFill>
                <a:effectLst>
                  <a:outerShdw blurRad="38100" dist="38100" dir="2700000">
                    <a:srgbClr val="000000"/>
                  </a:outerShdw>
                </a:effectLst>
                <a:ea typeface="隶书" panose="02010509060101010101" pitchFamily="1" charset="-122"/>
              </a:rPr>
              <a:t>陕北吴起镇</a:t>
            </a:r>
          </a:p>
        </p:txBody>
      </p:sp>
      <p:sp>
        <p:nvSpPr>
          <p:cNvPr id="26630" name="矩形 7174">
            <a:extLst>
              <a:ext uri="{FF2B5EF4-FFF2-40B4-BE49-F238E27FC236}">
                <a16:creationId xmlns:a16="http://schemas.microsoft.com/office/drawing/2014/main" id="{46A75394-2EF5-478E-AC58-3A2FF73A0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0" y="1279525"/>
            <a:ext cx="2076450" cy="479425"/>
          </a:xfrm>
          <a:prstGeom prst="rect">
            <a:avLst/>
          </a:prstGeom>
          <a:noFill/>
          <a:ln w="38100">
            <a:solidFill>
              <a:srgbClr val="00CC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会师陕甘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  <p:bldP spid="3277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图片 33793" descr="陕北">
            <a:extLst>
              <a:ext uri="{FF2B5EF4-FFF2-40B4-BE49-F238E27FC236}">
                <a16:creationId xmlns:a16="http://schemas.microsoft.com/office/drawing/2014/main" id="{461D3504-5A5E-4AF2-A18C-146747909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9" t="2818" r="28789" b="3383"/>
          <a:stretch>
            <a:fillRect/>
          </a:stretch>
        </p:blipFill>
        <p:spPr bwMode="auto">
          <a:xfrm>
            <a:off x="971550" y="719138"/>
            <a:ext cx="5976938" cy="5483225"/>
          </a:xfrm>
          <a:prstGeom prst="rect">
            <a:avLst/>
          </a:prstGeom>
          <a:solidFill>
            <a:srgbClr val="FFFF00"/>
          </a:solidFill>
          <a:ln w="57150">
            <a:solidFill>
              <a:srgbClr val="808000"/>
            </a:solidFill>
            <a:miter lim="800000"/>
            <a:headEnd/>
            <a:tailEnd/>
          </a:ln>
        </p:spPr>
      </p:pic>
      <p:sp>
        <p:nvSpPr>
          <p:cNvPr id="33795" name="文本框 33794">
            <a:extLst>
              <a:ext uri="{FF2B5EF4-FFF2-40B4-BE49-F238E27FC236}">
                <a16:creationId xmlns:a16="http://schemas.microsoft.com/office/drawing/2014/main" id="{8B037FFC-67E6-4486-8618-EFC63B4B7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5350" y="836613"/>
            <a:ext cx="1038225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rgbClr val="FFFF99"/>
                </a:solidFill>
                <a:latin typeface="楷体_GB2312" pitchFamily="1" charset="-122"/>
                <a:ea typeface="楷体_GB2312" pitchFamily="1" charset="-122"/>
              </a:rPr>
              <a:t>  </a:t>
            </a:r>
            <a:r>
              <a:rPr lang="zh-CN" altLang="en-US" sz="2800">
                <a:solidFill>
                  <a:schemeClr val="hlink"/>
                </a:solidFill>
                <a:latin typeface="楷体_GB2312" pitchFamily="1" charset="-122"/>
                <a:ea typeface="楷体_GB2312" pitchFamily="1" charset="-122"/>
              </a:rPr>
              <a:t>长征到达陕北后的毛泽东、朱德、周恩来、秦邦宪</a:t>
            </a:r>
            <a:endParaRPr lang="zh-CN" altLang="en-US" sz="2000">
              <a:solidFill>
                <a:schemeClr val="hlink"/>
              </a:solidFill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37889">
            <a:extLst>
              <a:ext uri="{FF2B5EF4-FFF2-40B4-BE49-F238E27FC236}">
                <a16:creationId xmlns:a16="http://schemas.microsoft.com/office/drawing/2014/main" id="{11A2BBAE-CFDA-4F4F-A234-EEDD4E025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1304925"/>
            <a:ext cx="5864225" cy="4606925"/>
          </a:xfrm>
          <a:prstGeom prst="rect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891" name="文本框 37890">
            <a:extLst>
              <a:ext uri="{FF2B5EF4-FFF2-40B4-BE49-F238E27FC236}">
                <a16:creationId xmlns:a16="http://schemas.microsoft.com/office/drawing/2014/main" id="{094E238D-3214-4B6E-B588-D9C6D68C9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275" y="5883275"/>
            <a:ext cx="286385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FF3300"/>
                </a:solidFill>
                <a:ea typeface="隶书" panose="02010509060101010101" pitchFamily="49" charset="-122"/>
              </a:rPr>
              <a:t>会宁会师楼</a:t>
            </a:r>
          </a:p>
        </p:txBody>
      </p:sp>
      <p:sp>
        <p:nvSpPr>
          <p:cNvPr id="25603" name="文本框 1">
            <a:extLst>
              <a:ext uri="{FF2B5EF4-FFF2-40B4-BE49-F238E27FC236}">
                <a16:creationId xmlns:a16="http://schemas.microsoft.com/office/drawing/2014/main" id="{0B08C21C-FDFD-4E32-99AC-6E7853E25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875" y="1625600"/>
            <a:ext cx="3216275" cy="403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  <a:sym typeface="宋体" panose="02010600030101010101" pitchFamily="2" charset="-122"/>
              </a:rPr>
              <a:t>         </a:t>
            </a:r>
            <a:r>
              <a:rPr lang="zh-CN" altLang="en-US" sz="3200" b="1">
                <a:latin typeface="方正隶书_GBK" charset="-122"/>
                <a:ea typeface="方正隶书_GBK" charset="-122"/>
                <a:sym typeface="宋体" panose="02010600030101010101" pitchFamily="2" charset="-122"/>
              </a:rPr>
              <a:t> </a:t>
            </a:r>
            <a:r>
              <a:rPr lang="en-US" altLang="zh-CN" sz="3200" b="1">
                <a:latin typeface="方正隶书_GBK" charset="-122"/>
                <a:ea typeface="方正隶书_GBK" charset="-122"/>
                <a:sym typeface="宋体" panose="02010600030101010101" pitchFamily="2" charset="-122"/>
              </a:rPr>
              <a:t>1936</a:t>
            </a:r>
            <a:r>
              <a:rPr lang="zh-CN" altLang="en-US" sz="3200" b="1">
                <a:latin typeface="方正隶书_GBK" charset="-122"/>
                <a:ea typeface="方正隶书_GBK" charset="-122"/>
                <a:sym typeface="宋体" panose="02010600030101010101" pitchFamily="2" charset="-122"/>
              </a:rPr>
              <a:t>年</a:t>
            </a:r>
            <a:r>
              <a:rPr lang="en-US" altLang="zh-CN" sz="3200" b="1">
                <a:latin typeface="方正隶书_GBK" charset="-122"/>
                <a:ea typeface="方正隶书_GBK" charset="-122"/>
                <a:sym typeface="宋体" panose="02010600030101010101" pitchFamily="2" charset="-122"/>
              </a:rPr>
              <a:t>10</a:t>
            </a:r>
            <a:r>
              <a:rPr lang="zh-CN" altLang="en-US" sz="3200" b="1">
                <a:latin typeface="方正隶书_GBK" charset="-122"/>
                <a:ea typeface="方正隶书_GBK" charset="-122"/>
                <a:sym typeface="宋体" panose="02010600030101010101" pitchFamily="2" charset="-122"/>
              </a:rPr>
              <a:t>月，红二方面军和红四方面军到达甘肃会宁地区，于红一方面军胜利会师。红军三大主力师会师，</a:t>
            </a:r>
            <a:r>
              <a:rPr lang="zh-CN" altLang="en-US" sz="3200" b="1">
                <a:solidFill>
                  <a:srgbClr val="FF0000"/>
                </a:solidFill>
                <a:latin typeface="方正隶书_GBK" charset="-122"/>
                <a:ea typeface="方正隶书_GBK" charset="-122"/>
                <a:sym typeface="宋体" panose="02010600030101010101" pitchFamily="2" charset="-122"/>
              </a:rPr>
              <a:t>宣告长征胜利结束</a:t>
            </a:r>
            <a:r>
              <a:rPr lang="zh-CN" altLang="en-US" sz="3200" b="1">
                <a:latin typeface="方正隶书_GBK" charset="-122"/>
                <a:ea typeface="方正隶书_GBK" charset="-122"/>
                <a:sym typeface="宋体" panose="02010600030101010101" pitchFamily="2" charset="-122"/>
              </a:rPr>
              <a:t>。</a:t>
            </a:r>
            <a:endParaRPr lang="zh-CN" altLang="en-US" sz="3200">
              <a:latin typeface="方正隶书_GBK" charset="-122"/>
              <a:ea typeface="方正隶书_GBK" charset="-122"/>
            </a:endParaRPr>
          </a:p>
        </p:txBody>
      </p:sp>
      <p:sp>
        <p:nvSpPr>
          <p:cNvPr id="28677" name="矩形 7174">
            <a:extLst>
              <a:ext uri="{FF2B5EF4-FFF2-40B4-BE49-F238E27FC236}">
                <a16:creationId xmlns:a16="http://schemas.microsoft.com/office/drawing/2014/main" id="{CDA1A18F-1B34-43B4-9697-2785299CF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3" y="609600"/>
            <a:ext cx="2078037" cy="477838"/>
          </a:xfrm>
          <a:prstGeom prst="rect">
            <a:avLst/>
          </a:prstGeom>
          <a:noFill/>
          <a:ln w="38100">
            <a:solidFill>
              <a:srgbClr val="00CC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长征胜利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/>
      <p:bldP spid="2560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矩形 34817">
            <a:extLst>
              <a:ext uri="{FF2B5EF4-FFF2-40B4-BE49-F238E27FC236}">
                <a16:creationId xmlns:a16="http://schemas.microsoft.com/office/drawing/2014/main" id="{247BD7D3-F2DC-45EA-9783-240170B3D002}"/>
              </a:ext>
            </a:extLst>
          </p:cNvPr>
          <p:cNvSpPr/>
          <p:nvPr/>
        </p:nvSpPr>
        <p:spPr>
          <a:xfrm>
            <a:off x="1722438" y="5313363"/>
            <a:ext cx="6337300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600" noProof="1">
                <a:effectLst>
                  <a:outerShdw blurRad="38100" dist="38100" dir="2700000">
                    <a:srgbClr val="FFFFFF"/>
                  </a:outerShdw>
                </a:effectLst>
                <a:ea typeface="隶书" panose="02010509060101010101" pitchFamily="1" charset="-122"/>
              </a:rPr>
              <a:t>到达陕北的红</a:t>
            </a:r>
            <a:r>
              <a:rPr lang="en-US" altLang="zh-CN" sz="3600" noProof="1">
                <a:effectLst>
                  <a:outerShdw blurRad="38100" dist="38100" dir="2700000">
                    <a:srgbClr val="FFFFFF"/>
                  </a:outerShdw>
                </a:effectLst>
                <a:ea typeface="隶书" panose="02010509060101010101" pitchFamily="1" charset="-122"/>
              </a:rPr>
              <a:t>1</a:t>
            </a:r>
            <a:r>
              <a:rPr lang="zh-CN" altLang="en-US" sz="3600" noProof="1">
                <a:effectLst>
                  <a:outerShdw blurRad="38100" dist="38100" dir="2700000">
                    <a:srgbClr val="FFFFFF"/>
                  </a:outerShdw>
                </a:effectLst>
                <a:ea typeface="隶书" panose="02010509060101010101" pitchFamily="1" charset="-122"/>
              </a:rPr>
              <a:t>方面军一部</a:t>
            </a:r>
          </a:p>
        </p:txBody>
      </p:sp>
      <p:pic>
        <p:nvPicPr>
          <p:cNvPr id="26626" name="图片 34818" descr="到达陕北的红1方面军一部 2">
            <a:extLst>
              <a:ext uri="{FF2B5EF4-FFF2-40B4-BE49-F238E27FC236}">
                <a16:creationId xmlns:a16="http://schemas.microsoft.com/office/drawing/2014/main" id="{FDE14CE1-6919-4A46-9014-FDCE9BD82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750888"/>
            <a:ext cx="7561262" cy="452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图片 35841" descr="到达陕北的红2方面军一部">
            <a:extLst>
              <a:ext uri="{FF2B5EF4-FFF2-40B4-BE49-F238E27FC236}">
                <a16:creationId xmlns:a16="http://schemas.microsoft.com/office/drawing/2014/main" id="{A9362FD0-F944-4566-902B-67BC5F7BA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703263"/>
            <a:ext cx="7878762" cy="477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矩形 35842">
            <a:extLst>
              <a:ext uri="{FF2B5EF4-FFF2-40B4-BE49-F238E27FC236}">
                <a16:creationId xmlns:a16="http://schemas.microsoft.com/office/drawing/2014/main" id="{4DB0FA13-A46F-41D5-A1D7-2351B8B7D796}"/>
              </a:ext>
            </a:extLst>
          </p:cNvPr>
          <p:cNvSpPr/>
          <p:nvPr/>
        </p:nvSpPr>
        <p:spPr>
          <a:xfrm>
            <a:off x="1592263" y="5492750"/>
            <a:ext cx="5780087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600" noProof="1">
                <a:effectLst>
                  <a:outerShdw blurRad="38100" dist="38100" dir="2700000">
                    <a:srgbClr val="FFFFFF"/>
                  </a:outerShdw>
                </a:effectLst>
                <a:ea typeface="隶书" panose="02010509060101010101" pitchFamily="1" charset="-122"/>
              </a:rPr>
              <a:t>到达陕北的红</a:t>
            </a:r>
            <a:r>
              <a:rPr lang="en-US" altLang="zh-CN" sz="3600" noProof="1">
                <a:effectLst>
                  <a:outerShdw blurRad="38100" dist="38100" dir="2700000">
                    <a:srgbClr val="FFFFFF"/>
                  </a:outerShdw>
                </a:effectLst>
                <a:ea typeface="隶书" panose="02010509060101010101" pitchFamily="1" charset="-122"/>
              </a:rPr>
              <a:t>2</a:t>
            </a:r>
            <a:r>
              <a:rPr lang="zh-CN" altLang="en-US" sz="3600" noProof="1">
                <a:effectLst>
                  <a:outerShdw blurRad="38100" dist="38100" dir="2700000">
                    <a:srgbClr val="FFFFFF"/>
                  </a:outerShdw>
                </a:effectLst>
                <a:ea typeface="隶书" panose="02010509060101010101" pitchFamily="1" charset="-122"/>
              </a:rPr>
              <a:t>方面军一部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7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36865">
            <a:extLst>
              <a:ext uri="{FF2B5EF4-FFF2-40B4-BE49-F238E27FC236}">
                <a16:creationId xmlns:a16="http://schemas.microsoft.com/office/drawing/2014/main" id="{8AFB8EDE-DD67-4FE8-AB49-59F37D53EA28}"/>
              </a:ext>
            </a:extLst>
          </p:cNvPr>
          <p:cNvSpPr/>
          <p:nvPr/>
        </p:nvSpPr>
        <p:spPr>
          <a:xfrm>
            <a:off x="1722438" y="5380038"/>
            <a:ext cx="6121400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600" noProof="1">
                <a:effectLst>
                  <a:outerShdw blurRad="38100" dist="38100" dir="2700000">
                    <a:srgbClr val="FFFFFF"/>
                  </a:outerShdw>
                </a:effectLst>
                <a:ea typeface="隶书" panose="02010509060101010101" pitchFamily="1" charset="-122"/>
              </a:rPr>
              <a:t>到达陕北的红</a:t>
            </a:r>
            <a:r>
              <a:rPr lang="en-US" altLang="zh-CN" sz="3600" noProof="1">
                <a:effectLst>
                  <a:outerShdw blurRad="38100" dist="38100" dir="2700000">
                    <a:srgbClr val="FFFFFF"/>
                  </a:outerShdw>
                </a:effectLst>
                <a:ea typeface="隶书" panose="02010509060101010101" pitchFamily="1" charset="-122"/>
              </a:rPr>
              <a:t>4</a:t>
            </a:r>
            <a:r>
              <a:rPr lang="zh-CN" altLang="en-US" sz="3600" noProof="1">
                <a:effectLst>
                  <a:outerShdw blurRad="38100" dist="38100" dir="2700000">
                    <a:srgbClr val="FFFFFF"/>
                  </a:outerShdw>
                </a:effectLst>
                <a:ea typeface="隶书" panose="02010509060101010101" pitchFamily="1" charset="-122"/>
              </a:rPr>
              <a:t>方面军一部</a:t>
            </a:r>
          </a:p>
        </p:txBody>
      </p:sp>
      <p:pic>
        <p:nvPicPr>
          <p:cNvPr id="28674" name="图片 36866" descr="到达陕北的红4方面军一部2">
            <a:extLst>
              <a:ext uri="{FF2B5EF4-FFF2-40B4-BE49-F238E27FC236}">
                <a16:creationId xmlns:a16="http://schemas.microsoft.com/office/drawing/2014/main" id="{EDCAFACE-3647-426A-9CFF-FE6261FCB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901700"/>
            <a:ext cx="7699375" cy="441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50177" descr="147">
            <a:extLst>
              <a:ext uri="{FF2B5EF4-FFF2-40B4-BE49-F238E27FC236}">
                <a16:creationId xmlns:a16="http://schemas.microsoft.com/office/drawing/2014/main" id="{5131E07F-0A09-4D49-A684-A2A4636C2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7938"/>
            <a:ext cx="9201150" cy="6862763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图片 50178" descr="爆炸1">
            <a:extLst>
              <a:ext uri="{FF2B5EF4-FFF2-40B4-BE49-F238E27FC236}">
                <a16:creationId xmlns:a16="http://schemas.microsoft.com/office/drawing/2014/main" id="{FF2F6E9D-6712-42A8-8451-C3246206F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5372100"/>
            <a:ext cx="8572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图片 50179" descr="爆炸1">
            <a:extLst>
              <a:ext uri="{FF2B5EF4-FFF2-40B4-BE49-F238E27FC236}">
                <a16:creationId xmlns:a16="http://schemas.microsoft.com/office/drawing/2014/main" id="{61DD40EB-A9FB-40D3-A95A-AC9B2A5C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8" y="5295900"/>
            <a:ext cx="858837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图片 50180" descr="爆炸1">
            <a:extLst>
              <a:ext uri="{FF2B5EF4-FFF2-40B4-BE49-F238E27FC236}">
                <a16:creationId xmlns:a16="http://schemas.microsoft.com/office/drawing/2014/main" id="{D2433229-F895-471A-87CB-8BF0968E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00" y="5419725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图片 50181" descr="党旗">
            <a:extLst>
              <a:ext uri="{FF2B5EF4-FFF2-40B4-BE49-F238E27FC236}">
                <a16:creationId xmlns:a16="http://schemas.microsoft.com/office/drawing/2014/main" id="{8136EFE3-41F2-40C0-8643-9E8CA1B2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305300"/>
            <a:ext cx="5810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图片 50182" descr="红星">
            <a:extLst>
              <a:ext uri="{FF2B5EF4-FFF2-40B4-BE49-F238E27FC236}">
                <a16:creationId xmlns:a16="http://schemas.microsoft.com/office/drawing/2014/main" id="{EBBC36C5-49A1-4B30-82CB-BE497851F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5372100"/>
            <a:ext cx="56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图片 50183" descr="红星">
            <a:extLst>
              <a:ext uri="{FF2B5EF4-FFF2-40B4-BE49-F238E27FC236}">
                <a16:creationId xmlns:a16="http://schemas.microsoft.com/office/drawing/2014/main" id="{DFC0586C-2D45-4C16-8FB2-2C65F6CA3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33350"/>
            <a:ext cx="56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7" name="图片 50184" descr="爆炸1">
            <a:extLst>
              <a:ext uri="{FF2B5EF4-FFF2-40B4-BE49-F238E27FC236}">
                <a16:creationId xmlns:a16="http://schemas.microsoft.com/office/drawing/2014/main" id="{5B6BBFD2-3480-4B31-A029-0106D2A06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67100"/>
            <a:ext cx="6858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50185">
            <a:extLst>
              <a:ext uri="{FF2B5EF4-FFF2-40B4-BE49-F238E27FC236}">
                <a16:creationId xmlns:a16="http://schemas.microsoft.com/office/drawing/2014/main" id="{1B3F17F3-436F-45DB-B8FC-A1FBD7C74053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4621213"/>
            <a:ext cx="914400" cy="922337"/>
            <a:chOff x="1440" y="2971"/>
            <a:chExt cx="576" cy="581"/>
          </a:xfrm>
        </p:grpSpPr>
        <p:grpSp>
          <p:nvGrpSpPr>
            <p:cNvPr id="32808" name="组合 50186">
              <a:extLst>
                <a:ext uri="{FF2B5EF4-FFF2-40B4-BE49-F238E27FC236}">
                  <a16:creationId xmlns:a16="http://schemas.microsoft.com/office/drawing/2014/main" id="{363E543E-A1C8-4370-A462-31639B1D5C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2971"/>
              <a:ext cx="576" cy="581"/>
              <a:chOff x="1440" y="2994"/>
              <a:chExt cx="576" cy="581"/>
            </a:xfrm>
          </p:grpSpPr>
          <p:pic>
            <p:nvPicPr>
              <p:cNvPr id="32810" name="图片 50187" descr="l-5">
                <a:extLst>
                  <a:ext uri="{FF2B5EF4-FFF2-40B4-BE49-F238E27FC236}">
                    <a16:creationId xmlns:a16="http://schemas.microsoft.com/office/drawing/2014/main" id="{4097434D-220F-4216-9B5D-C8D8AC7CC9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5" y="3138"/>
                <a:ext cx="480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2811" name="组合 50188">
                <a:extLst>
                  <a:ext uri="{FF2B5EF4-FFF2-40B4-BE49-F238E27FC236}">
                    <a16:creationId xmlns:a16="http://schemas.microsoft.com/office/drawing/2014/main" id="{291AAAE5-2DF7-4B22-8654-7DB05EAB5D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0" y="2994"/>
                <a:ext cx="576" cy="581"/>
                <a:chOff x="1440" y="2976"/>
                <a:chExt cx="576" cy="581"/>
              </a:xfrm>
            </p:grpSpPr>
            <p:pic>
              <p:nvPicPr>
                <p:cNvPr id="32812" name="图片 50189" descr="l-4">
                  <a:extLst>
                    <a:ext uri="{FF2B5EF4-FFF2-40B4-BE49-F238E27FC236}">
                      <a16:creationId xmlns:a16="http://schemas.microsoft.com/office/drawing/2014/main" id="{1D2114E0-F8F8-40FA-9E9B-A8BB01705E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0" y="2976"/>
                  <a:ext cx="576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2813" name="图片 50190" descr="l-7">
                  <a:extLst>
                    <a:ext uri="{FF2B5EF4-FFF2-40B4-BE49-F238E27FC236}">
                      <a16:creationId xmlns:a16="http://schemas.microsoft.com/office/drawing/2014/main" id="{E36EDC26-DD71-4219-AA38-2CC86EBFDB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32" y="3072"/>
                  <a:ext cx="353" cy="4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32809" name="图片 50191" descr="l-6">
              <a:extLst>
                <a:ext uri="{FF2B5EF4-FFF2-40B4-BE49-F238E27FC236}">
                  <a16:creationId xmlns:a16="http://schemas.microsoft.com/office/drawing/2014/main" id="{A5D9EF6E-2DD8-47ED-9392-46E351697B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" y="3055"/>
              <a:ext cx="320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0193" name="图片 50192" descr="l-9">
            <a:extLst>
              <a:ext uri="{FF2B5EF4-FFF2-40B4-BE49-F238E27FC236}">
                <a16:creationId xmlns:a16="http://schemas.microsoft.com/office/drawing/2014/main" id="{429E6BEF-2FC2-4DF9-B312-CD31EBD24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171950"/>
            <a:ext cx="4016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50193">
            <a:extLst>
              <a:ext uri="{FF2B5EF4-FFF2-40B4-BE49-F238E27FC236}">
                <a16:creationId xmlns:a16="http://schemas.microsoft.com/office/drawing/2014/main" id="{BFC0FC00-31AE-41C4-A557-5BEE9A4E003B}"/>
              </a:ext>
            </a:extLst>
          </p:cNvPr>
          <p:cNvGrpSpPr>
            <a:grpSpLocks/>
          </p:cNvGrpSpPr>
          <p:nvPr/>
        </p:nvGrpSpPr>
        <p:grpSpPr bwMode="auto">
          <a:xfrm>
            <a:off x="1254125" y="819150"/>
            <a:ext cx="2555875" cy="3409950"/>
            <a:chOff x="790" y="576"/>
            <a:chExt cx="1610" cy="2148"/>
          </a:xfrm>
        </p:grpSpPr>
        <p:pic>
          <p:nvPicPr>
            <p:cNvPr id="32804" name="图片 50194" descr="l-10">
              <a:extLst>
                <a:ext uri="{FF2B5EF4-FFF2-40B4-BE49-F238E27FC236}">
                  <a16:creationId xmlns:a16="http://schemas.microsoft.com/office/drawing/2014/main" id="{09A3CBC5-A65E-43C8-A2EA-ADB53031A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" y="2196"/>
              <a:ext cx="200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805" name="图片 50195" descr="l-11">
              <a:extLst>
                <a:ext uri="{FF2B5EF4-FFF2-40B4-BE49-F238E27FC236}">
                  <a16:creationId xmlns:a16="http://schemas.microsoft.com/office/drawing/2014/main" id="{BAF00975-4638-49D2-8671-3DCF40C877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" y="1757"/>
              <a:ext cx="266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806" name="图片 50196" descr="l-12">
              <a:extLst>
                <a:ext uri="{FF2B5EF4-FFF2-40B4-BE49-F238E27FC236}">
                  <a16:creationId xmlns:a16="http://schemas.microsoft.com/office/drawing/2014/main" id="{4B7597D0-84E2-41B6-B6E5-15E4FCAD3A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5" y="1428"/>
              <a:ext cx="247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807" name="图片 50197" descr="l-13">
              <a:extLst>
                <a:ext uri="{FF2B5EF4-FFF2-40B4-BE49-F238E27FC236}">
                  <a16:creationId xmlns:a16="http://schemas.microsoft.com/office/drawing/2014/main" id="{690B65A4-9C76-43EB-BE9B-7AAF82335A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576"/>
              <a:ext cx="960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99" name="文本框 50198">
            <a:extLst>
              <a:ext uri="{FF2B5EF4-FFF2-40B4-BE49-F238E27FC236}">
                <a16:creationId xmlns:a16="http://schemas.microsoft.com/office/drawing/2014/main" id="{7ECB6B15-5C1D-435A-94F5-4115860E8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571750"/>
            <a:ext cx="1752600" cy="466725"/>
          </a:xfrm>
          <a:prstGeom prst="rect">
            <a:avLst/>
          </a:prstGeom>
          <a:solidFill>
            <a:srgbClr val="9900CC"/>
          </a:solidFill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bg1"/>
              </a:buClr>
            </a:pP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红四方面军</a:t>
            </a:r>
          </a:p>
        </p:txBody>
      </p:sp>
      <p:sp>
        <p:nvSpPr>
          <p:cNvPr id="50200" name="文本框 50199">
            <a:extLst>
              <a:ext uri="{FF2B5EF4-FFF2-40B4-BE49-F238E27FC236}">
                <a16:creationId xmlns:a16="http://schemas.microsoft.com/office/drawing/2014/main" id="{A0B56878-8BBF-4E8D-B9A2-E42A50D54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714750"/>
            <a:ext cx="1752600" cy="466725"/>
          </a:xfrm>
          <a:prstGeom prst="rect">
            <a:avLst/>
          </a:prstGeom>
          <a:solidFill>
            <a:srgbClr val="808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bg1"/>
              </a:buClr>
            </a:pPr>
            <a:r>
              <a:rPr lang="zh-CN" altLang="en-US" sz="2400" b="1">
                <a:solidFill>
                  <a:srgbClr val="00FF00"/>
                </a:solidFill>
                <a:latin typeface="Times New Roman" panose="02020603050405020304" pitchFamily="18" charset="0"/>
              </a:rPr>
              <a:t>红二方面军</a:t>
            </a:r>
          </a:p>
        </p:txBody>
      </p:sp>
      <p:sp>
        <p:nvSpPr>
          <p:cNvPr id="50201" name="文本框 50200">
            <a:extLst>
              <a:ext uri="{FF2B5EF4-FFF2-40B4-BE49-F238E27FC236}">
                <a16:creationId xmlns:a16="http://schemas.microsoft.com/office/drawing/2014/main" id="{DEDD7DAD-78AD-419B-A692-FE9DA5A4B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4797425"/>
            <a:ext cx="1905000" cy="376238"/>
          </a:xfrm>
          <a:prstGeom prst="rect">
            <a:avLst/>
          </a:prstGeom>
          <a:solidFill>
            <a:schemeClr val="hlink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bg1"/>
              </a:buClr>
            </a:pPr>
            <a:r>
              <a:rPr lang="zh-CN" altLang="en-US" b="1">
                <a:solidFill>
                  <a:srgbClr val="00FF00"/>
                </a:solidFill>
              </a:rPr>
              <a:t>红一方面军</a:t>
            </a:r>
          </a:p>
        </p:txBody>
      </p:sp>
      <p:sp>
        <p:nvSpPr>
          <p:cNvPr id="50202" name="椭圆 50201">
            <a:extLst>
              <a:ext uri="{FF2B5EF4-FFF2-40B4-BE49-F238E27FC236}">
                <a16:creationId xmlns:a16="http://schemas.microsoft.com/office/drawing/2014/main" id="{6F25103B-EB6B-42CF-AD0B-CA3E30787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819150"/>
            <a:ext cx="533400" cy="533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bg1"/>
              </a:buClr>
            </a:pPr>
            <a:r>
              <a:rPr lang="zh-CN" altLang="en-US" b="1">
                <a:solidFill>
                  <a:schemeClr val="bg1"/>
                </a:solidFill>
                <a:latin typeface="Times New Roman" panose="02020603050405020304" pitchFamily="18" charset="0"/>
              </a:rPr>
              <a:t>会宁</a:t>
            </a:r>
          </a:p>
        </p:txBody>
      </p:sp>
      <p:sp>
        <p:nvSpPr>
          <p:cNvPr id="50203" name="椭圆 50202">
            <a:extLst>
              <a:ext uri="{FF2B5EF4-FFF2-40B4-BE49-F238E27FC236}">
                <a16:creationId xmlns:a16="http://schemas.microsoft.com/office/drawing/2014/main" id="{234B09CB-4440-4509-84C4-E25236892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819150"/>
            <a:ext cx="609600" cy="609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bg1"/>
              </a:buClr>
            </a:pPr>
            <a:r>
              <a:rPr lang="zh-CN" altLang="en-US" sz="2000" b="1">
                <a:solidFill>
                  <a:schemeClr val="bg1"/>
                </a:solidFill>
                <a:latin typeface="Times New Roman" panose="02020603050405020304" pitchFamily="18" charset="0"/>
              </a:rPr>
              <a:t>会宁</a:t>
            </a:r>
          </a:p>
        </p:txBody>
      </p:sp>
      <p:pic>
        <p:nvPicPr>
          <p:cNvPr id="50204" name="图片 50203" descr="ls-1">
            <a:extLst>
              <a:ext uri="{FF2B5EF4-FFF2-40B4-BE49-F238E27FC236}">
                <a16:creationId xmlns:a16="http://schemas.microsoft.com/office/drawing/2014/main" id="{F18CC262-69A2-4B25-A8B1-718DEF6C1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24350"/>
            <a:ext cx="1600200" cy="121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7" name="图片 50204" descr="爆炸1">
            <a:extLst>
              <a:ext uri="{FF2B5EF4-FFF2-40B4-BE49-F238E27FC236}">
                <a16:creationId xmlns:a16="http://schemas.microsoft.com/office/drawing/2014/main" id="{64CC7466-D5BB-487D-AF41-BFFDF769A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38" y="5267325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06" name="图片 50205" descr="l-8">
            <a:extLst>
              <a:ext uri="{FF2B5EF4-FFF2-40B4-BE49-F238E27FC236}">
                <a16:creationId xmlns:a16="http://schemas.microsoft.com/office/drawing/2014/main" id="{82563758-F38D-4AA1-A206-624A14103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284788"/>
            <a:ext cx="21336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0206">
            <a:extLst>
              <a:ext uri="{FF2B5EF4-FFF2-40B4-BE49-F238E27FC236}">
                <a16:creationId xmlns:a16="http://schemas.microsoft.com/office/drawing/2014/main" id="{3348C94E-4496-464A-BF80-2F64924A3C88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5133975"/>
            <a:ext cx="3657600" cy="1323975"/>
            <a:chOff x="1968" y="3312"/>
            <a:chExt cx="2304" cy="834"/>
          </a:xfrm>
        </p:grpSpPr>
        <p:pic>
          <p:nvPicPr>
            <p:cNvPr id="32801" name="图片 50207" descr="l-1">
              <a:extLst>
                <a:ext uri="{FF2B5EF4-FFF2-40B4-BE49-F238E27FC236}">
                  <a16:creationId xmlns:a16="http://schemas.microsoft.com/office/drawing/2014/main" id="{88D59F93-6D62-4C9A-A131-B212C3C3A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858"/>
              <a:ext cx="10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802" name="图片 50208" descr="l-2">
              <a:extLst>
                <a:ext uri="{FF2B5EF4-FFF2-40B4-BE49-F238E27FC236}">
                  <a16:creationId xmlns:a16="http://schemas.microsoft.com/office/drawing/2014/main" id="{C5626AFA-7C2A-4613-88AF-172087D72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3906"/>
              <a:ext cx="432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803" name="图片 50209" descr="l-3">
              <a:extLst>
                <a:ext uri="{FF2B5EF4-FFF2-40B4-BE49-F238E27FC236}">
                  <a16:creationId xmlns:a16="http://schemas.microsoft.com/office/drawing/2014/main" id="{7669A697-D51F-4171-B484-72C8F51674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3312"/>
              <a:ext cx="912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0211" name="图片 50210" descr="ls-2">
            <a:extLst>
              <a:ext uri="{FF2B5EF4-FFF2-40B4-BE49-F238E27FC236}">
                <a16:creationId xmlns:a16="http://schemas.microsoft.com/office/drawing/2014/main" id="{A25E6366-18CD-4E90-A11F-15862AEB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162550"/>
            <a:ext cx="31242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12" name="图片 50211" descr="ls-3">
            <a:extLst>
              <a:ext uri="{FF2B5EF4-FFF2-40B4-BE49-F238E27FC236}">
                <a16:creationId xmlns:a16="http://schemas.microsoft.com/office/drawing/2014/main" id="{F45DA404-A539-471B-8B17-6EDA19D4F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105150"/>
            <a:ext cx="51593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13" name="图片 50212" descr="ls-4">
            <a:extLst>
              <a:ext uri="{FF2B5EF4-FFF2-40B4-BE49-F238E27FC236}">
                <a16:creationId xmlns:a16="http://schemas.microsoft.com/office/drawing/2014/main" id="{5E8812A4-0BD3-42BF-8F5B-DCCD17504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73200"/>
            <a:ext cx="25908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14" name="图片 50213" descr="z-1">
            <a:extLst>
              <a:ext uri="{FF2B5EF4-FFF2-40B4-BE49-F238E27FC236}">
                <a16:creationId xmlns:a16="http://schemas.microsoft.com/office/drawing/2014/main" id="{4CC9C972-CD3A-4394-87E1-70E8E7AC6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5275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15" name="图片 50214" descr="z-2">
            <a:extLst>
              <a:ext uri="{FF2B5EF4-FFF2-40B4-BE49-F238E27FC236}">
                <a16:creationId xmlns:a16="http://schemas.microsoft.com/office/drawing/2014/main" id="{6C234380-0D8F-4D82-B9B4-C1EAB2A77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2419350"/>
            <a:ext cx="12969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16" name="图片 50215" descr="z-4">
            <a:extLst>
              <a:ext uri="{FF2B5EF4-FFF2-40B4-BE49-F238E27FC236}">
                <a16:creationId xmlns:a16="http://schemas.microsoft.com/office/drawing/2014/main" id="{2AF5FCED-46B1-421B-9FD3-A1B69C45C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14463"/>
            <a:ext cx="68580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17" name="图片 50216" descr="z-3">
            <a:extLst>
              <a:ext uri="{FF2B5EF4-FFF2-40B4-BE49-F238E27FC236}">
                <a16:creationId xmlns:a16="http://schemas.microsoft.com/office/drawing/2014/main" id="{A050F186-915E-4B3E-AA23-F70A9308E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0425"/>
            <a:ext cx="1752600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18" name="图片 50217" descr="l-14">
            <a:extLst>
              <a:ext uri="{FF2B5EF4-FFF2-40B4-BE49-F238E27FC236}">
                <a16:creationId xmlns:a16="http://schemas.microsoft.com/office/drawing/2014/main" id="{C6C25983-F10D-4082-9384-9236D1FF9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38" y="819150"/>
            <a:ext cx="411162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98" name="矩形 50218">
            <a:extLst>
              <a:ext uri="{FF2B5EF4-FFF2-40B4-BE49-F238E27FC236}">
                <a16:creationId xmlns:a16="http://schemas.microsoft.com/office/drawing/2014/main" id="{344F2036-345D-4331-882E-0FF544D3C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88" y="3500438"/>
            <a:ext cx="1727200" cy="938212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b="1">
                <a:solidFill>
                  <a:srgbClr val="000000"/>
                </a:solidFill>
                <a:latin typeface="Times New Roman" panose="02020603050405020304" pitchFamily="18" charset="0"/>
              </a:rPr>
              <a:t>渡过湘江后</a:t>
            </a:r>
            <a:r>
              <a:rPr lang="en-US" altLang="zh-CN" sz="1400" b="1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  <a:r>
              <a:rPr lang="zh-CN" altLang="en-US" sz="1400" b="1">
                <a:solidFill>
                  <a:srgbClr val="000000"/>
                </a:solidFill>
                <a:latin typeface="Times New Roman" panose="02020603050405020304" pitchFamily="18" charset="0"/>
              </a:rPr>
              <a:t>红军由</a:t>
            </a:r>
          </a:p>
          <a:p>
            <a:pPr eaLnBrk="1" hangingPunct="1"/>
            <a:r>
              <a:rPr lang="zh-CN" altLang="en-US" sz="1400" b="1">
                <a:solidFill>
                  <a:srgbClr val="000000"/>
                </a:solidFill>
                <a:latin typeface="Times New Roman" panose="02020603050405020304" pitchFamily="18" charset="0"/>
              </a:rPr>
              <a:t>出发前的</a:t>
            </a:r>
            <a:r>
              <a:rPr lang="en-US" altLang="zh-CN" sz="1400" b="1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  <a:r>
              <a:rPr lang="zh-CN" altLang="en-US" sz="1400" b="1">
                <a:solidFill>
                  <a:srgbClr val="000000"/>
                </a:solidFill>
                <a:latin typeface="Times New Roman" panose="02020603050405020304" pitchFamily="18" charset="0"/>
              </a:rPr>
              <a:t>万多人</a:t>
            </a:r>
            <a:r>
              <a:rPr lang="en-US" altLang="zh-CN" sz="1400" b="1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</a:p>
          <a:p>
            <a:pPr eaLnBrk="1" hangingPunct="1"/>
            <a:r>
              <a:rPr lang="zh-CN" altLang="en-US" sz="1400" b="1">
                <a:solidFill>
                  <a:srgbClr val="000000"/>
                </a:solidFill>
                <a:latin typeface="Times New Roman" panose="02020603050405020304" pitchFamily="18" charset="0"/>
              </a:rPr>
              <a:t>减少至</a:t>
            </a:r>
            <a:r>
              <a:rPr lang="en-US" altLang="zh-CN" sz="1400" b="1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1400" b="1">
                <a:solidFill>
                  <a:srgbClr val="000000"/>
                </a:solidFill>
                <a:latin typeface="Times New Roman" panose="02020603050405020304" pitchFamily="18" charset="0"/>
              </a:rPr>
              <a:t>万多人</a:t>
            </a:r>
            <a:r>
              <a:rPr lang="en-US" altLang="zh-CN" sz="1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/>
            <a:endParaRPr lang="zh-CN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99" name="直接连接符 50219">
            <a:extLst>
              <a:ext uri="{FF2B5EF4-FFF2-40B4-BE49-F238E27FC236}">
                <a16:creationId xmlns:a16="http://schemas.microsoft.com/office/drawing/2014/main" id="{1520EF6C-0A5B-44C8-B6DC-2EFF25AF30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27538" y="4149725"/>
            <a:ext cx="2665412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0" name="文本框 50220">
            <a:extLst>
              <a:ext uri="{FF2B5EF4-FFF2-40B4-BE49-F238E27FC236}">
                <a16:creationId xmlns:a16="http://schemas.microsoft.com/office/drawing/2014/main" id="{40DA102E-535C-4647-A8C6-0D7F39D51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981075"/>
            <a:ext cx="1871662" cy="6413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00FF"/>
                </a:solidFill>
              </a:rPr>
              <a:t>到达陕北后红军仅留下</a:t>
            </a:r>
            <a:r>
              <a:rPr lang="en-US" altLang="zh-CN">
                <a:solidFill>
                  <a:srgbClr val="FF00FF"/>
                </a:solidFill>
              </a:rPr>
              <a:t>6000</a:t>
            </a:r>
            <a:r>
              <a:rPr lang="zh-CN" altLang="en-US">
                <a:solidFill>
                  <a:srgbClr val="FF00FF"/>
                </a:solidFill>
              </a:rPr>
              <a:t>人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02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0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02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0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0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0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2" dur="500"/>
                                        <p:tgtEl>
                                          <p:spTgt spid="501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0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50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0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0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0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rum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99" grpId="0" bldLvl="0" animBg="1"/>
      <p:bldP spid="50200" grpId="0" bldLvl="0" animBg="1"/>
      <p:bldP spid="50201" grpId="0" bldLvl="0" animBg="1"/>
      <p:bldP spid="50202" grpId="0" bldLvl="0" animBg="1"/>
      <p:bldP spid="5020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2">
            <a:extLst>
              <a:ext uri="{FF2B5EF4-FFF2-40B4-BE49-F238E27FC236}">
                <a16:creationId xmlns:a16="http://schemas.microsoft.com/office/drawing/2014/main" id="{3BF7949E-E747-4E6A-A843-41AE5FA61723}"/>
              </a:ext>
            </a:extLst>
          </p:cNvPr>
          <p:cNvGrpSpPr>
            <a:grpSpLocks/>
          </p:cNvGrpSpPr>
          <p:nvPr/>
        </p:nvGrpSpPr>
        <p:grpSpPr bwMode="auto">
          <a:xfrm>
            <a:off x="9525" y="517525"/>
            <a:ext cx="2065338" cy="536575"/>
            <a:chOff x="284" y="878"/>
            <a:chExt cx="3253" cy="844"/>
          </a:xfrm>
        </p:grpSpPr>
        <p:pic>
          <p:nvPicPr>
            <p:cNvPr id="6149" name="图片 1">
              <a:extLst>
                <a:ext uri="{FF2B5EF4-FFF2-40B4-BE49-F238E27FC236}">
                  <a16:creationId xmlns:a16="http://schemas.microsoft.com/office/drawing/2014/main" id="{EABF98D4-E792-4065-A28F-F098DB5FDC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EFD"/>
                </a:clrFrom>
                <a:clrTo>
                  <a:srgbClr val="FFFE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" y="878"/>
              <a:ext cx="3133" cy="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0" name="文本框 2">
              <a:extLst>
                <a:ext uri="{FF2B5EF4-FFF2-40B4-BE49-F238E27FC236}">
                  <a16:creationId xmlns:a16="http://schemas.microsoft.com/office/drawing/2014/main" id="{3809979B-0D1D-4661-AD8E-954463B60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" y="878"/>
              <a:ext cx="2700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 b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新课导入</a:t>
              </a:r>
            </a:p>
          </p:txBody>
        </p:sp>
      </p:grpSp>
      <p:pic>
        <p:nvPicPr>
          <p:cNvPr id="3076" name="图片 -2147482620">
            <a:extLst>
              <a:ext uri="{FF2B5EF4-FFF2-40B4-BE49-F238E27FC236}">
                <a16:creationId xmlns:a16="http://schemas.microsoft.com/office/drawing/2014/main" id="{0962C726-D18D-4154-92CD-71D667A95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8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130300"/>
            <a:ext cx="8569325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文本框 99">
            <a:extLst>
              <a:ext uri="{FF2B5EF4-FFF2-40B4-BE49-F238E27FC236}">
                <a16:creationId xmlns:a16="http://schemas.microsoft.com/office/drawing/2014/main" id="{9ACBEC8E-AA6C-4F49-8B7B-18DDB2DF7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" y="4732338"/>
            <a:ext cx="91313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宋体" panose="02010600030101010101" pitchFamily="2" charset="-122"/>
              </a:rPr>
              <a:t>    </a:t>
            </a:r>
            <a:r>
              <a:rPr lang="zh-CN" altLang="en-US" sz="2400">
                <a:latin typeface="宋体" panose="02010600030101010101" pitchFamily="2" charset="-122"/>
              </a:rPr>
              <a:t>上图中展示的是毛泽东</a:t>
            </a:r>
            <a:r>
              <a:rPr lang="en-US" altLang="zh-CN" sz="2400">
                <a:latin typeface="宋体" panose="02010600030101010101" pitchFamily="2" charset="-122"/>
              </a:rPr>
              <a:t>《</a:t>
            </a:r>
            <a:r>
              <a:rPr lang="zh-CN" altLang="en-US" sz="2400">
                <a:latin typeface="宋体" panose="02010600030101010101" pitchFamily="2" charset="-122"/>
              </a:rPr>
              <a:t>七律</a:t>
            </a:r>
            <a:r>
              <a:rPr lang="en-US" altLang="zh-CN" sz="2400">
                <a:latin typeface="微软雅黑" panose="020B0503020204020204" pitchFamily="34" charset="-122"/>
              </a:rPr>
              <a:t>·</a:t>
            </a:r>
            <a:r>
              <a:rPr lang="zh-CN" altLang="en-US" sz="2400">
                <a:latin typeface="宋体" panose="02010600030101010101" pitchFamily="2" charset="-122"/>
              </a:rPr>
              <a:t>长征</a:t>
            </a:r>
            <a:r>
              <a:rPr lang="en-US" altLang="zh-CN" sz="2400">
                <a:latin typeface="宋体" panose="02010600030101010101" pitchFamily="2" charset="-122"/>
              </a:rPr>
              <a:t>》</a:t>
            </a:r>
            <a:r>
              <a:rPr lang="zh-CN" altLang="en-US" sz="2400">
                <a:latin typeface="宋体" panose="02010600030101010101" pitchFamily="2" charset="-122"/>
              </a:rPr>
              <a:t>，概括了二万五千里长征的艰难，赞扬了红军无所畏惧的英雄气概。那么，中国工农红军为什么要长征？他们在途中遭遇了哪些艰难险阻？今天就让我们一起学习第</a:t>
            </a:r>
            <a:r>
              <a:rPr lang="en-US" altLang="zh-CN" sz="2400">
                <a:latin typeface="宋体" panose="02010600030101010101" pitchFamily="2" charset="-122"/>
              </a:rPr>
              <a:t>17</a:t>
            </a:r>
            <a:r>
              <a:rPr lang="zh-CN" altLang="en-US" sz="2400">
                <a:latin typeface="宋体" panose="02010600030101010101" pitchFamily="2" charset="-122"/>
              </a:rPr>
              <a:t>课：中国工农红军长征，去感受红军长征的伟大征程！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矩形 7174">
            <a:extLst>
              <a:ext uri="{FF2B5EF4-FFF2-40B4-BE49-F238E27FC236}">
                <a16:creationId xmlns:a16="http://schemas.microsoft.com/office/drawing/2014/main" id="{B9521AC2-24F1-4E5D-AD18-B91B57D52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" y="609600"/>
            <a:ext cx="3852863" cy="477838"/>
          </a:xfrm>
          <a:prstGeom prst="rect">
            <a:avLst/>
          </a:prstGeom>
          <a:noFill/>
          <a:ln w="38100">
            <a:solidFill>
              <a:srgbClr val="00CC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长征胜利的历史意义</a:t>
            </a:r>
          </a:p>
        </p:txBody>
      </p:sp>
      <p:sp>
        <p:nvSpPr>
          <p:cNvPr id="40963" name="文本框 40962">
            <a:extLst>
              <a:ext uri="{FF2B5EF4-FFF2-40B4-BE49-F238E27FC236}">
                <a16:creationId xmlns:a16="http://schemas.microsoft.com/office/drawing/2014/main" id="{DC97E549-A4ED-4525-873F-738F051CC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1304925"/>
            <a:ext cx="860425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>
                <a:latin typeface="Verdana" panose="020B0604030504040204" pitchFamily="34" charset="0"/>
                <a:ea typeface="华文新魏" panose="02010800040101010101" pitchFamily="2" charset="-122"/>
              </a:rPr>
              <a:t>     </a:t>
            </a:r>
            <a:r>
              <a:rPr lang="zh-CN" altLang="en-US" sz="4000">
                <a:solidFill>
                  <a:srgbClr val="FF0000"/>
                </a:solidFill>
                <a:latin typeface="Verdana" panose="020B0604030504040204" pitchFamily="34" charset="0"/>
                <a:ea typeface="华文新魏" panose="02010800040101010101" pitchFamily="2" charset="-122"/>
              </a:rPr>
              <a:t>粉碎了国民党反动派消灭红军的企图，保存了党和红军的基干力量，使中国革命转危为安。红军长征播下了革命种子，铸就了长征精神，打开了中国革命的新局面。</a:t>
            </a:r>
          </a:p>
        </p:txBody>
      </p:sp>
      <p:pic>
        <p:nvPicPr>
          <p:cNvPr id="30723" name="图片 38914" descr="飞夺泸定桥">
            <a:extLst>
              <a:ext uri="{FF2B5EF4-FFF2-40B4-BE49-F238E27FC236}">
                <a16:creationId xmlns:a16="http://schemas.microsoft.com/office/drawing/2014/main" id="{ED50B2A4-A950-422C-A55E-AFE433F8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4594225"/>
            <a:ext cx="22098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图片 38915" descr="飞夺泸定桥2">
            <a:extLst>
              <a:ext uri="{FF2B5EF4-FFF2-40B4-BE49-F238E27FC236}">
                <a16:creationId xmlns:a16="http://schemas.microsoft.com/office/drawing/2014/main" id="{4419B786-5C8F-42B3-B9B4-8714D6B02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606925"/>
            <a:ext cx="2438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图片 38916" descr="丰碑">
            <a:extLst>
              <a:ext uri="{FF2B5EF4-FFF2-40B4-BE49-F238E27FC236}">
                <a16:creationId xmlns:a16="http://schemas.microsoft.com/office/drawing/2014/main" id="{C722D707-9018-4D84-AD07-5BDB8C6A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988" y="4594225"/>
            <a:ext cx="22098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图片 38917" descr="七根火柴">
            <a:extLst>
              <a:ext uri="{FF2B5EF4-FFF2-40B4-BE49-F238E27FC236}">
                <a16:creationId xmlns:a16="http://schemas.microsoft.com/office/drawing/2014/main" id="{52464766-7A15-4835-9B02-EC86402B1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94225"/>
            <a:ext cx="22860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92" name="图片 54291" descr="02091ec784566de68226ac13">
            <a:extLst>
              <a:ext uri="{FF2B5EF4-FFF2-40B4-BE49-F238E27FC236}">
                <a16:creationId xmlns:a16="http://schemas.microsoft.com/office/drawing/2014/main" id="{D4428C4E-24AB-4C43-A5D9-98982BA91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3713"/>
            <a:ext cx="9144000" cy="603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3" name="图片 54292" descr="5241237947029924">
            <a:extLst>
              <a:ext uri="{FF2B5EF4-FFF2-40B4-BE49-F238E27FC236}">
                <a16:creationId xmlns:a16="http://schemas.microsoft.com/office/drawing/2014/main" id="{AF91655C-9D28-4835-BDE9-B7F17C28F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184275"/>
            <a:ext cx="60071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4" name="图片 54293" descr="000ffea67ffe0e02dafe51">
            <a:extLst>
              <a:ext uri="{FF2B5EF4-FFF2-40B4-BE49-F238E27FC236}">
                <a16:creationId xmlns:a16="http://schemas.microsoft.com/office/drawing/2014/main" id="{5FBFFD22-B130-4803-BF18-D92BF1E46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8" y="1376363"/>
            <a:ext cx="5027612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5" name="图片 54294" descr="6ca257fb-241e-4001-94a6-f23ceb264bd2">
            <a:extLst>
              <a:ext uri="{FF2B5EF4-FFF2-40B4-BE49-F238E27FC236}">
                <a16:creationId xmlns:a16="http://schemas.microsoft.com/office/drawing/2014/main" id="{836D3AA9-F35F-4FD9-845C-4C397D59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1019175"/>
            <a:ext cx="5272087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6" name="图片 54295" descr="300000868465128452301915918_950">
            <a:extLst>
              <a:ext uri="{FF2B5EF4-FFF2-40B4-BE49-F238E27FC236}">
                <a16:creationId xmlns:a16="http://schemas.microsoft.com/office/drawing/2014/main" id="{4770336A-E579-4814-A25B-BD9241BFD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25513"/>
            <a:ext cx="5297488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图片 54296" descr="ef3a2743848b7f776e3af221f0a8bbca">
            <a:extLst>
              <a:ext uri="{FF2B5EF4-FFF2-40B4-BE49-F238E27FC236}">
                <a16:creationId xmlns:a16="http://schemas.microsoft.com/office/drawing/2014/main" id="{C240F97A-3457-40EF-A140-576F786A5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296988"/>
            <a:ext cx="5105400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8" name="图片 54297" descr="fca55291-62e2-41d3-82a9-8400f82b42a0">
            <a:extLst>
              <a:ext uri="{FF2B5EF4-FFF2-40B4-BE49-F238E27FC236}">
                <a16:creationId xmlns:a16="http://schemas.microsoft.com/office/drawing/2014/main" id="{9A8C3958-E482-4204-B293-514482C08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38" y="889000"/>
            <a:ext cx="333375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9" name="图片 54298" descr="xsh">
            <a:extLst>
              <a:ext uri="{FF2B5EF4-FFF2-40B4-BE49-F238E27FC236}">
                <a16:creationId xmlns:a16="http://schemas.microsoft.com/office/drawing/2014/main" id="{63E1ED73-C6F8-4261-9F1F-CBA6D5A07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3" y="793750"/>
            <a:ext cx="3252787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300" name="图片 54299" descr="20090526112245521">
            <a:extLst>
              <a:ext uri="{FF2B5EF4-FFF2-40B4-BE49-F238E27FC236}">
                <a16:creationId xmlns:a16="http://schemas.microsoft.com/office/drawing/2014/main" id="{19295261-6CAF-4245-B02E-090EC7D6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490538"/>
            <a:ext cx="701675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EDF3BE1-989F-4A5A-BB3E-916A659CD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400" y="5092700"/>
            <a:ext cx="9128125" cy="14462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400">
                <a:solidFill>
                  <a:srgbClr val="FF3300"/>
                </a:solidFill>
                <a:latin typeface="Verdana" panose="020B0604030504040204" pitchFamily="34" charset="0"/>
                <a:ea typeface="华文新魏" panose="02010800040101010101" pitchFamily="2" charset="-122"/>
              </a:rPr>
              <a:t>长征精神：</a:t>
            </a:r>
            <a:r>
              <a:rPr lang="zh-CN" altLang="en-US" sz="4400">
                <a:latin typeface="Verdana" panose="020B0604030504040204" pitchFamily="34" charset="0"/>
                <a:ea typeface="华文新魏" panose="02010800040101010101" pitchFamily="2" charset="-122"/>
              </a:rPr>
              <a:t>不怕艰难险阻、勇往直前，战胜一切困难的革命英雄主义的精神。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4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4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5429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54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54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54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5429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6" dur="2000"/>
                                        <p:tgtEl>
                                          <p:spTgt spid="54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2000"/>
                                        <p:tgtEl>
                                          <p:spTgt spid="54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5429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36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2000"/>
                                        <p:tgtEl>
                                          <p:spTgt spid="54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8000"/>
                            </p:stCondLst>
                            <p:childTnLst>
                              <p:par>
                                <p:cTn id="4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2000"/>
                                        <p:tgtEl>
                                          <p:spTgt spid="54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0"/>
                            </p:stCondLst>
                            <p:childTnLst>
                              <p:par>
                                <p:cTn id="4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5429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2000"/>
                            </p:stCondLst>
                            <p:childTnLst>
                              <p:par>
                                <p:cTn id="47" presetID="4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8" dur="2000"/>
                                        <p:tgtEl>
                                          <p:spTgt spid="54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4000"/>
                            </p:stCondLst>
                            <p:childTnLst>
                              <p:par>
                                <p:cTn id="5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2000"/>
                                        <p:tgtEl>
                                          <p:spTgt spid="54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6000"/>
                            </p:stCondLst>
                            <p:childTnLst>
                              <p:par>
                                <p:cTn id="5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542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8000"/>
                            </p:stCondLst>
                            <p:childTnLst>
                              <p:par>
                                <p:cTn id="58" presetID="5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9" dur="2000"/>
                                        <p:tgtEl>
                                          <p:spTgt spid="54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30000"/>
                            </p:stCondLst>
                            <p:childTnLst>
                              <p:par>
                                <p:cTn id="6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0" fill="hold"/>
                                        <p:tgtEl>
                                          <p:spTgt spid="54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54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35000"/>
                            </p:stCondLst>
                            <p:childTnLst>
                              <p:par>
                                <p:cTn id="67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0"/>
                                        <p:tgtEl>
                                          <p:spTgt spid="54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0"/>
                                        <p:tgtEl>
                                          <p:spTgt spid="54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40000"/>
                            </p:stCondLst>
                            <p:childTnLst>
                              <p:par>
                                <p:cTn id="7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54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54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42000"/>
                            </p:stCondLst>
                            <p:childTnLst>
                              <p:par>
                                <p:cTn id="7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2000" fill="hold"/>
                                        <p:tgtEl>
                                          <p:spTgt spid="5429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44000"/>
                            </p:stCondLst>
                            <p:childTnLst>
                              <p:par>
                                <p:cTn id="80" presetID="2" presetClass="exit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2000"/>
                                        <p:tgtEl>
                                          <p:spTgt spid="54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54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46000"/>
                            </p:stCondLst>
                            <p:childTnLst>
                              <p:par>
                                <p:cTn id="8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54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54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48000"/>
                            </p:stCondLst>
                            <p:childTnLst>
                              <p:par>
                                <p:cTn id="9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2000" fill="hold"/>
                                        <p:tgtEl>
                                          <p:spTgt spid="5429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00"/>
                            </p:stCondLst>
                            <p:childTnLst>
                              <p:par>
                                <p:cTn id="93" presetID="2" presetClass="exit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2000"/>
                                        <p:tgtEl>
                                          <p:spTgt spid="54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/>
                                        <p:tgtEl>
                                          <p:spTgt spid="54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52000"/>
                            </p:stCondLst>
                            <p:childTnLst>
                              <p:par>
                                <p:cTn id="9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54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54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3">
            <a:extLst>
              <a:ext uri="{FF2B5EF4-FFF2-40B4-BE49-F238E27FC236}">
                <a16:creationId xmlns:a16="http://schemas.microsoft.com/office/drawing/2014/main" id="{5D12453A-7A5E-426A-A275-C1EECBAEC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463" y="2005013"/>
            <a:ext cx="33051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0000"/>
                </a:solidFill>
                <a:ea typeface="黑体" panose="02010609060101010101" pitchFamily="49" charset="-122"/>
              </a:rPr>
              <a:t>开始：</a:t>
            </a:r>
            <a:r>
              <a:rPr lang="en-US" altLang="zh-CN" sz="2800" b="1">
                <a:solidFill>
                  <a:srgbClr val="000000"/>
                </a:solidFill>
                <a:ea typeface="黑体" panose="02010609060101010101" pitchFamily="49" charset="-122"/>
              </a:rPr>
              <a:t>1934</a:t>
            </a:r>
            <a:r>
              <a:rPr lang="zh-CN" altLang="en-US" sz="2800" b="1">
                <a:solidFill>
                  <a:srgbClr val="000000"/>
                </a:solidFill>
                <a:ea typeface="黑体" panose="02010609060101010101" pitchFamily="49" charset="-122"/>
              </a:rPr>
              <a:t>年</a:t>
            </a:r>
            <a:r>
              <a:rPr lang="en-US" altLang="zh-CN" sz="2800" b="1">
                <a:solidFill>
                  <a:srgbClr val="000000"/>
                </a:solidFill>
                <a:ea typeface="黑体" panose="02010609060101010101" pitchFamily="49" charset="-122"/>
              </a:rPr>
              <a:t>10</a:t>
            </a:r>
            <a:r>
              <a:rPr lang="zh-CN" altLang="en-US" sz="2800" b="1">
                <a:solidFill>
                  <a:srgbClr val="000000"/>
                </a:solidFill>
                <a:ea typeface="黑体" panose="02010609060101010101" pitchFamily="49" charset="-122"/>
              </a:rPr>
              <a:t>月</a:t>
            </a:r>
          </a:p>
        </p:txBody>
      </p:sp>
      <p:sp>
        <p:nvSpPr>
          <p:cNvPr id="24583" name="AutoShape 5">
            <a:extLst>
              <a:ext uri="{FF2B5EF4-FFF2-40B4-BE49-F238E27FC236}">
                <a16:creationId xmlns:a16="http://schemas.microsoft.com/office/drawing/2014/main" id="{9AD211B1-4BBD-4743-8600-0F4579EA6C5F}"/>
              </a:ext>
            </a:extLst>
          </p:cNvPr>
          <p:cNvSpPr>
            <a:spLocks/>
          </p:cNvSpPr>
          <p:nvPr/>
        </p:nvSpPr>
        <p:spPr bwMode="auto">
          <a:xfrm>
            <a:off x="2028825" y="2190750"/>
            <a:ext cx="339725" cy="3100388"/>
          </a:xfrm>
          <a:prstGeom prst="leftBrace">
            <a:avLst>
              <a:gd name="adj1" fmla="val 2890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4400" b="1"/>
          </a:p>
        </p:txBody>
      </p:sp>
      <p:sp>
        <p:nvSpPr>
          <p:cNvPr id="24584" name="Text Box 6">
            <a:extLst>
              <a:ext uri="{FF2B5EF4-FFF2-40B4-BE49-F238E27FC236}">
                <a16:creationId xmlns:a16="http://schemas.microsoft.com/office/drawing/2014/main" id="{23B00A37-C341-41F7-A275-3528265EB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3459163"/>
            <a:ext cx="17129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  <a:ea typeface="黑体" panose="02010609060101010101" pitchFamily="49" charset="-122"/>
              </a:rPr>
              <a:t>遵义会议</a:t>
            </a:r>
          </a:p>
        </p:txBody>
      </p:sp>
      <p:sp>
        <p:nvSpPr>
          <p:cNvPr id="24585" name="Text Box 8">
            <a:extLst>
              <a:ext uri="{FF2B5EF4-FFF2-40B4-BE49-F238E27FC236}">
                <a16:creationId xmlns:a16="http://schemas.microsoft.com/office/drawing/2014/main" id="{9BFCD900-13D5-472E-A757-121AB2F7B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2359025"/>
            <a:ext cx="612775" cy="303371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eaVert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中国工农红军长征</a:t>
            </a: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4E233D6A-12DA-42F8-8E08-175C954B8D5C}"/>
              </a:ext>
            </a:extLst>
          </p:cNvPr>
          <p:cNvGrpSpPr>
            <a:grpSpLocks/>
          </p:cNvGrpSpPr>
          <p:nvPr/>
        </p:nvGrpSpPr>
        <p:grpSpPr bwMode="auto">
          <a:xfrm>
            <a:off x="936625" y="1544638"/>
            <a:ext cx="1393825" cy="4514850"/>
            <a:chOff x="839" y="991"/>
            <a:chExt cx="878" cy="2572"/>
          </a:xfrm>
        </p:grpSpPr>
        <p:sp>
          <p:nvSpPr>
            <p:cNvPr id="35858" name="Text Box 13">
              <a:extLst>
                <a:ext uri="{FF2B5EF4-FFF2-40B4-BE49-F238E27FC236}">
                  <a16:creationId xmlns:a16="http://schemas.microsoft.com/office/drawing/2014/main" id="{9E902E3A-E576-44D5-94DE-95A42EDC6D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2" y="991"/>
              <a:ext cx="635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FF"/>
                  </a:solidFill>
                  <a:ea typeface="黑体" panose="02010609060101010101" pitchFamily="49" charset="-122"/>
                </a:rPr>
                <a:t>原因</a:t>
              </a:r>
            </a:p>
          </p:txBody>
        </p:sp>
        <p:sp>
          <p:nvSpPr>
            <p:cNvPr id="35859" name="AutoShape 14">
              <a:extLst>
                <a:ext uri="{FF2B5EF4-FFF2-40B4-BE49-F238E27FC236}">
                  <a16:creationId xmlns:a16="http://schemas.microsoft.com/office/drawing/2014/main" id="{92FD78B5-76BE-48D0-96E5-1493DF567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" y="1162"/>
              <a:ext cx="272" cy="2223"/>
            </a:xfrm>
            <a:prstGeom prst="leftBrace">
              <a:avLst>
                <a:gd name="adj1" fmla="val 67728"/>
                <a:gd name="adj2" fmla="val 50000"/>
              </a:avLst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860" name="Text Box 15">
              <a:extLst>
                <a:ext uri="{FF2B5EF4-FFF2-40B4-BE49-F238E27FC236}">
                  <a16:creationId xmlns:a16="http://schemas.microsoft.com/office/drawing/2014/main" id="{EB7C59A3-0396-407B-910B-174E9EA50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6" y="2085"/>
              <a:ext cx="599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过程</a:t>
              </a:r>
            </a:p>
          </p:txBody>
        </p:sp>
        <p:sp>
          <p:nvSpPr>
            <p:cNvPr id="35861" name="Text Box 17">
              <a:extLst>
                <a:ext uri="{FF2B5EF4-FFF2-40B4-BE49-F238E27FC236}">
                  <a16:creationId xmlns:a16="http://schemas.microsoft.com/office/drawing/2014/main" id="{A7D3C5FB-8A2B-4157-9D91-DEE0AC572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1" y="3266"/>
              <a:ext cx="621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FF"/>
                  </a:solidFill>
                  <a:ea typeface="黑体" panose="02010609060101010101" pitchFamily="49" charset="-122"/>
                </a:rPr>
                <a:t>意义</a:t>
              </a:r>
            </a:p>
          </p:txBody>
        </p:sp>
      </p:grpSp>
      <p:sp>
        <p:nvSpPr>
          <p:cNvPr id="2" name="AutoShape 5">
            <a:extLst>
              <a:ext uri="{FF2B5EF4-FFF2-40B4-BE49-F238E27FC236}">
                <a16:creationId xmlns:a16="http://schemas.microsoft.com/office/drawing/2014/main" id="{644FC1D7-4A2C-458D-9AE9-1F7786125C45}"/>
              </a:ext>
            </a:extLst>
          </p:cNvPr>
          <p:cNvSpPr>
            <a:spLocks/>
          </p:cNvSpPr>
          <p:nvPr/>
        </p:nvSpPr>
        <p:spPr bwMode="auto">
          <a:xfrm>
            <a:off x="3800475" y="2671763"/>
            <a:ext cx="276225" cy="2138362"/>
          </a:xfrm>
          <a:prstGeom prst="leftBrace">
            <a:avLst>
              <a:gd name="adj1" fmla="val 2892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4400" b="1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06031865-3666-49C0-8812-3C984F02A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9175" y="1531938"/>
            <a:ext cx="37798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0000"/>
                </a:solidFill>
                <a:ea typeface="黑体" panose="02010609060101010101" pitchFamily="49" charset="-122"/>
              </a:rPr>
              <a:t>第五次反</a:t>
            </a:r>
            <a:r>
              <a:rPr lang="en-US" altLang="zh-CN" sz="2800" b="1">
                <a:solidFill>
                  <a:srgbClr val="000000"/>
                </a:solidFill>
                <a:ea typeface="黑体" panose="02010609060101010101" pitchFamily="49" charset="-122"/>
              </a:rPr>
              <a:t>“</a:t>
            </a:r>
            <a:r>
              <a:rPr lang="zh-CN" altLang="en-US" sz="2800" b="1">
                <a:solidFill>
                  <a:srgbClr val="000000"/>
                </a:solidFill>
                <a:ea typeface="黑体" panose="02010609060101010101" pitchFamily="49" charset="-122"/>
              </a:rPr>
              <a:t>围剿</a:t>
            </a:r>
            <a:r>
              <a:rPr lang="en-US" altLang="zh-CN" sz="2800" b="1">
                <a:solidFill>
                  <a:srgbClr val="000000"/>
                </a:solidFill>
                <a:ea typeface="黑体" panose="02010609060101010101" pitchFamily="49" charset="-122"/>
              </a:rPr>
              <a:t>”</a:t>
            </a:r>
            <a:r>
              <a:rPr lang="zh-CN" altLang="en-US" sz="2800" b="1">
                <a:solidFill>
                  <a:srgbClr val="000000"/>
                </a:solidFill>
                <a:ea typeface="黑体" panose="02010609060101010101" pitchFamily="49" charset="-122"/>
              </a:rPr>
              <a:t>的失败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83FE4B2D-3448-42E7-ADA5-8C1AE9C5A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950" y="2533650"/>
            <a:ext cx="317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  <a:ea typeface="黑体" panose="02010609060101010101" pitchFamily="49" charset="-122"/>
              </a:rPr>
              <a:t>时间：</a:t>
            </a:r>
            <a:r>
              <a:rPr lang="en-US" altLang="zh-CN" sz="2800" b="1">
                <a:solidFill>
                  <a:srgbClr val="000000"/>
                </a:solidFill>
                <a:ea typeface="黑体" panose="02010609060101010101" pitchFamily="49" charset="-122"/>
              </a:rPr>
              <a:t>1935</a:t>
            </a:r>
            <a:r>
              <a:rPr lang="zh-CN" altLang="en-US" sz="2800" b="1">
                <a:solidFill>
                  <a:srgbClr val="000000"/>
                </a:solidFill>
                <a:ea typeface="黑体" panose="02010609060101010101" pitchFamily="49" charset="-122"/>
              </a:rPr>
              <a:t>年</a:t>
            </a:r>
            <a:r>
              <a:rPr lang="en-US" altLang="zh-CN" sz="2800" b="1">
                <a:solidFill>
                  <a:srgbClr val="000000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ea typeface="黑体" panose="02010609060101010101" pitchFamily="49" charset="-122"/>
              </a:rPr>
              <a:t>月</a:t>
            </a:r>
          </a:p>
        </p:txBody>
      </p:sp>
      <p:sp>
        <p:nvSpPr>
          <p:cNvPr id="6" name="WordArt 11">
            <a:extLst>
              <a:ext uri="{FF2B5EF4-FFF2-40B4-BE49-F238E27FC236}">
                <a16:creationId xmlns:a16="http://schemas.microsoft.com/office/drawing/2014/main" id="{1EA94A5D-F230-4DFB-868E-8DA610AC258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187575" y="5516563"/>
            <a:ext cx="6561138" cy="661987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1954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播下了革命的种子 铸就了长征精神 打开了中国革命的新局面</a:t>
            </a:r>
          </a:p>
        </p:txBody>
      </p:sp>
      <p:grpSp>
        <p:nvGrpSpPr>
          <p:cNvPr id="35851" name="组合 2">
            <a:extLst>
              <a:ext uri="{FF2B5EF4-FFF2-40B4-BE49-F238E27FC236}">
                <a16:creationId xmlns:a16="http://schemas.microsoft.com/office/drawing/2014/main" id="{952E4029-39A3-415D-B8DE-179287DD87DB}"/>
              </a:ext>
            </a:extLst>
          </p:cNvPr>
          <p:cNvGrpSpPr>
            <a:grpSpLocks/>
          </p:cNvGrpSpPr>
          <p:nvPr/>
        </p:nvGrpSpPr>
        <p:grpSpPr bwMode="auto">
          <a:xfrm>
            <a:off x="195263" y="638175"/>
            <a:ext cx="2092325" cy="549275"/>
            <a:chOff x="242" y="858"/>
            <a:chExt cx="3296" cy="865"/>
          </a:xfrm>
        </p:grpSpPr>
        <p:pic>
          <p:nvPicPr>
            <p:cNvPr id="35856" name="图片 1">
              <a:extLst>
                <a:ext uri="{FF2B5EF4-FFF2-40B4-BE49-F238E27FC236}">
                  <a16:creationId xmlns:a16="http://schemas.microsoft.com/office/drawing/2014/main" id="{F35887B4-F5E5-403A-B423-7B05FE6BD6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EFD"/>
                </a:clrFrom>
                <a:clrTo>
                  <a:srgbClr val="FFFE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" y="878"/>
              <a:ext cx="3133" cy="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57" name="文本框 2">
              <a:extLst>
                <a:ext uri="{FF2B5EF4-FFF2-40B4-BE49-F238E27FC236}">
                  <a16:creationId xmlns:a16="http://schemas.microsoft.com/office/drawing/2014/main" id="{EA4122A0-C9A8-4886-8729-B4EC03413A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" y="858"/>
              <a:ext cx="2700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 b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课堂小结</a:t>
              </a:r>
            </a:p>
          </p:txBody>
        </p:sp>
      </p:grpSp>
      <p:sp>
        <p:nvSpPr>
          <p:cNvPr id="11" name="Text Box 6">
            <a:extLst>
              <a:ext uri="{FF2B5EF4-FFF2-40B4-BE49-F238E27FC236}">
                <a16:creationId xmlns:a16="http://schemas.microsoft.com/office/drawing/2014/main" id="{FC1DA084-B664-495F-A75C-E15543FB3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3200" y="3186113"/>
            <a:ext cx="5099050" cy="138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  <a:ea typeface="黑体" panose="02010609060101010101" pitchFamily="49" charset="-122"/>
              </a:rPr>
              <a:t>内容：肯定了毛泽东的正确军事主张、选举毛泽东为政治局常委等</a:t>
            </a:r>
          </a:p>
        </p:txBody>
      </p:sp>
      <p:pic>
        <p:nvPicPr>
          <p:cNvPr id="35853" name="图片 4">
            <a:extLst>
              <a:ext uri="{FF2B5EF4-FFF2-40B4-BE49-F238E27FC236}">
                <a16:creationId xmlns:a16="http://schemas.microsoft.com/office/drawing/2014/main" id="{38E02D6C-0ACC-49CA-8C8F-CED1A1BA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425" y="501650"/>
            <a:ext cx="1422400" cy="153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">
            <a:extLst>
              <a:ext uri="{FF2B5EF4-FFF2-40B4-BE49-F238E27FC236}">
                <a16:creationId xmlns:a16="http://schemas.microsoft.com/office/drawing/2014/main" id="{482AF9A0-07A3-4FB2-B1C2-D4B1C96A2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4963" y="4514850"/>
            <a:ext cx="48863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  <a:ea typeface="黑体" panose="02010609060101010101" pitchFamily="49" charset="-122"/>
              </a:rPr>
              <a:t>意义：转折点、成熟的标志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EB683D9B-5BF7-4190-8273-61EE8176D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0" y="4916488"/>
            <a:ext cx="65690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  <a:ea typeface="黑体" panose="02010609060101010101" pitchFamily="49" charset="-122"/>
              </a:rPr>
              <a:t>胜利会师：</a:t>
            </a:r>
            <a:r>
              <a:rPr lang="en-US" altLang="zh-CN" sz="2800" b="1">
                <a:solidFill>
                  <a:srgbClr val="000000"/>
                </a:solidFill>
                <a:ea typeface="黑体" panose="02010609060101010101" pitchFamily="49" charset="-122"/>
              </a:rPr>
              <a:t>1936</a:t>
            </a:r>
            <a:r>
              <a:rPr lang="zh-CN" altLang="en-US" sz="2800" b="1">
                <a:solidFill>
                  <a:srgbClr val="000000"/>
                </a:solidFill>
                <a:ea typeface="黑体" panose="02010609060101010101" pitchFamily="49" charset="-122"/>
              </a:rPr>
              <a:t>年</a:t>
            </a:r>
            <a:r>
              <a:rPr lang="en-US" altLang="zh-CN" sz="2800" b="1">
                <a:solidFill>
                  <a:srgbClr val="000000"/>
                </a:solidFill>
                <a:ea typeface="黑体" panose="02010609060101010101" pitchFamily="49" charset="-122"/>
              </a:rPr>
              <a:t>10</a:t>
            </a:r>
            <a:r>
              <a:rPr lang="zh-CN" altLang="en-US" sz="2800" b="1">
                <a:solidFill>
                  <a:srgbClr val="000000"/>
                </a:solidFill>
                <a:ea typeface="黑体" panose="02010609060101010101" pitchFamily="49" charset="-122"/>
              </a:rPr>
              <a:t>月，长征胜利结束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  <p:bldP spid="24583" grpId="0" bldLvl="0" animBg="1"/>
      <p:bldP spid="24584" grpId="0"/>
      <p:bldP spid="24585" grpId="0" bldLvl="0" animBg="1"/>
      <p:bldP spid="2" grpId="0" bldLvl="0" animBg="1"/>
      <p:bldP spid="3" grpId="0"/>
      <p:bldP spid="8" grpId="0"/>
      <p:bldP spid="11" grpId="0"/>
      <p:bldP spid="7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组合 2">
            <a:extLst>
              <a:ext uri="{FF2B5EF4-FFF2-40B4-BE49-F238E27FC236}">
                <a16:creationId xmlns:a16="http://schemas.microsoft.com/office/drawing/2014/main" id="{EFF1FB47-60DA-418B-83C9-F08429DDAAC4}"/>
              </a:ext>
            </a:extLst>
          </p:cNvPr>
          <p:cNvGrpSpPr>
            <a:grpSpLocks/>
          </p:cNvGrpSpPr>
          <p:nvPr/>
        </p:nvGrpSpPr>
        <p:grpSpPr bwMode="auto">
          <a:xfrm>
            <a:off x="74613" y="557213"/>
            <a:ext cx="2065337" cy="536575"/>
            <a:chOff x="284" y="878"/>
            <a:chExt cx="3254" cy="845"/>
          </a:xfrm>
        </p:grpSpPr>
        <p:pic>
          <p:nvPicPr>
            <p:cNvPr id="36870" name="图片 1">
              <a:extLst>
                <a:ext uri="{FF2B5EF4-FFF2-40B4-BE49-F238E27FC236}">
                  <a16:creationId xmlns:a16="http://schemas.microsoft.com/office/drawing/2014/main" id="{EB3FBCA8-E853-4C86-8E44-764DBFC7A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EFD"/>
                </a:clrFrom>
                <a:clrTo>
                  <a:srgbClr val="FFFE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" y="878"/>
              <a:ext cx="3133" cy="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71" name="文本框 2">
              <a:extLst>
                <a:ext uri="{FF2B5EF4-FFF2-40B4-BE49-F238E27FC236}">
                  <a16:creationId xmlns:a16="http://schemas.microsoft.com/office/drawing/2014/main" id="{0B086510-CF5B-452D-9349-E63F6A7109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" y="878"/>
              <a:ext cx="2700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 b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随堂演练</a:t>
              </a:r>
            </a:p>
          </p:txBody>
        </p:sp>
      </p:grpSp>
      <p:sp>
        <p:nvSpPr>
          <p:cNvPr id="37890" name="文本框 37889">
            <a:extLst>
              <a:ext uri="{FF2B5EF4-FFF2-40B4-BE49-F238E27FC236}">
                <a16:creationId xmlns:a16="http://schemas.microsoft.com/office/drawing/2014/main" id="{8A0C9FF8-A9B4-4AA6-8FD0-ABCD7E4FC57B}"/>
              </a:ext>
            </a:extLst>
          </p:cNvPr>
          <p:cNvSpPr txBox="1"/>
          <p:nvPr/>
        </p:nvSpPr>
        <p:spPr>
          <a:xfrm>
            <a:off x="227013" y="1384300"/>
            <a:ext cx="8640762" cy="4743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800" noProof="1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sz="2800" noProof="1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.</a:t>
            </a:r>
            <a:r>
              <a:rPr lang="zh-CN" altLang="en-US" sz="2800" noProof="1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1934年，中央红军进行长征的主要原因是（     ）</a:t>
            </a: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800" noProof="1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en-US" altLang="zh-CN" sz="2800" noProof="1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.</a:t>
            </a:r>
            <a:r>
              <a:rPr lang="zh-CN" altLang="en-US" sz="2800" noProof="1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将革命形势推向全国 </a:t>
            </a: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800" noProof="1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sz="2800" noProof="1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.</a:t>
            </a:r>
            <a:r>
              <a:rPr lang="zh-CN" altLang="en-US" sz="2800" noProof="1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第五次反“围剿”的失利  </a:t>
            </a: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800" noProof="1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en-US" altLang="zh-CN" sz="2800" noProof="1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.</a:t>
            </a:r>
            <a:r>
              <a:rPr lang="zh-CN" altLang="en-US" sz="2800" noProof="1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建立新的革命根据地 </a:t>
            </a: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800" noProof="1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en-US" altLang="zh-CN" sz="2800" noProof="1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.</a:t>
            </a:r>
            <a:r>
              <a:rPr lang="zh-CN" altLang="en-US" sz="2800" noProof="1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北上抗日</a:t>
            </a: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800" noProof="1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2" charset="0"/>
              </a:rPr>
              <a:t>2</a:t>
            </a:r>
            <a:r>
              <a:rPr lang="en-US" altLang="zh-CN" sz="2800" noProof="1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2" charset="0"/>
              </a:rPr>
              <a:t>.</a:t>
            </a:r>
            <a:r>
              <a:rPr lang="zh-CN" altLang="en-US" sz="2800" noProof="1">
                <a:effectLst>
                  <a:outerShdw blurRad="38100" dist="38100" dir="2700000">
                    <a:srgbClr val="FFFFFF"/>
                  </a:outerShdw>
                </a:effectLst>
                <a:latin typeface="宋体" panose="02010600030101010101" pitchFamily="2" charset="-122"/>
              </a:rPr>
              <a:t>红军长征打乱敌人的追剿计划是在哪一事件后</a:t>
            </a:r>
            <a:r>
              <a:rPr lang="zh-CN" altLang="en-US" sz="2800" noProof="1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（     ）</a:t>
            </a: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800" noProof="1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2" charset="0"/>
              </a:rPr>
              <a:t>A</a:t>
            </a:r>
            <a:r>
              <a:rPr lang="en-US" altLang="zh-CN" sz="2800" noProof="1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2" charset="0"/>
              </a:rPr>
              <a:t>.</a:t>
            </a:r>
            <a:r>
              <a:rPr lang="zh-CN" altLang="en-US" sz="2800" noProof="1">
                <a:effectLst>
                  <a:outerShdw blurRad="38100" dist="38100" dir="2700000">
                    <a:srgbClr val="FFFFFF"/>
                  </a:outerShdw>
                </a:effectLst>
                <a:latin typeface="宋体" panose="02010600030101010101" pitchFamily="2" charset="-122"/>
              </a:rPr>
              <a:t>四渡赤水</a:t>
            </a:r>
            <a:r>
              <a:rPr lang="zh-CN" altLang="en-US" sz="2800" noProof="1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2" charset="0"/>
              </a:rPr>
              <a:t>                     B</a:t>
            </a:r>
            <a:r>
              <a:rPr lang="en-US" altLang="zh-CN" sz="2800" noProof="1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2" charset="0"/>
              </a:rPr>
              <a:t>.</a:t>
            </a:r>
            <a:r>
              <a:rPr lang="zh-CN" altLang="en-US" sz="2800" noProof="1">
                <a:effectLst>
                  <a:outerShdw blurRad="38100" dist="38100" dir="2700000">
                    <a:srgbClr val="FFFFFF"/>
                  </a:outerShdw>
                </a:effectLst>
                <a:latin typeface="宋体" panose="02010600030101010101" pitchFamily="2" charset="-122"/>
              </a:rPr>
              <a:t>渡过乌江</a:t>
            </a:r>
            <a:r>
              <a:rPr lang="zh-CN" altLang="en-US" sz="2800" noProof="1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2" charset="0"/>
              </a:rPr>
              <a:t>                                                  C</a:t>
            </a:r>
            <a:r>
              <a:rPr lang="en-US" altLang="zh-CN" sz="2800" noProof="1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2" charset="0"/>
              </a:rPr>
              <a:t>.</a:t>
            </a:r>
            <a:r>
              <a:rPr lang="zh-CN" altLang="en-US" sz="2800" noProof="1">
                <a:effectLst>
                  <a:outerShdw blurRad="38100" dist="38100" dir="2700000">
                    <a:srgbClr val="FFFFFF"/>
                  </a:outerShdw>
                </a:effectLst>
                <a:latin typeface="宋体" panose="02010600030101010101" pitchFamily="2" charset="-122"/>
              </a:rPr>
              <a:t>渡过金沙江</a:t>
            </a:r>
            <a:r>
              <a:rPr lang="zh-CN" altLang="en-US" sz="2800" noProof="1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2" charset="0"/>
              </a:rPr>
              <a:t>                 D</a:t>
            </a:r>
            <a:r>
              <a:rPr lang="en-US" altLang="zh-CN" sz="2800" noProof="1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2" charset="0"/>
              </a:rPr>
              <a:t>.</a:t>
            </a:r>
            <a:r>
              <a:rPr lang="zh-CN" altLang="en-US" sz="2800" noProof="1">
                <a:effectLst>
                  <a:outerShdw blurRad="38100" dist="38100" dir="2700000">
                    <a:srgbClr val="FFFFFF"/>
                  </a:outerShdw>
                </a:effectLst>
                <a:latin typeface="宋体" panose="02010600030101010101" pitchFamily="2" charset="-122"/>
              </a:rPr>
              <a:t>飞夺泸定桥</a:t>
            </a:r>
            <a:r>
              <a:rPr lang="zh-CN" altLang="en-US" sz="2800" noProof="1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2" charset="0"/>
              </a:rPr>
              <a:t> </a:t>
            </a:r>
          </a:p>
        </p:txBody>
      </p:sp>
      <p:sp>
        <p:nvSpPr>
          <p:cNvPr id="37892" name="文本框 37891">
            <a:extLst>
              <a:ext uri="{FF2B5EF4-FFF2-40B4-BE49-F238E27FC236}">
                <a16:creationId xmlns:a16="http://schemas.microsoft.com/office/drawing/2014/main" id="{2C969053-B2EC-4589-B3A0-020CB1374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3350" y="1404938"/>
            <a:ext cx="611188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</a:p>
        </p:txBody>
      </p:sp>
      <p:sp>
        <p:nvSpPr>
          <p:cNvPr id="37893" name="文本框 37892">
            <a:extLst>
              <a:ext uri="{FF2B5EF4-FFF2-40B4-BE49-F238E27FC236}">
                <a16:creationId xmlns:a16="http://schemas.microsoft.com/office/drawing/2014/main" id="{F3291074-59CD-4AC9-BFB4-14D15B0D4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430713"/>
            <a:ext cx="635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endParaRPr lang="zh-CN" altLang="en-US" sz="28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 bldLvl="0"/>
      <p:bldP spid="37893" grpId="0" bldLvl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文本框 38913">
            <a:extLst>
              <a:ext uri="{FF2B5EF4-FFF2-40B4-BE49-F238E27FC236}">
                <a16:creationId xmlns:a16="http://schemas.microsoft.com/office/drawing/2014/main" id="{781C5EFF-0B05-4C7D-9BA6-AE63C6E66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603250"/>
            <a:ext cx="8640763" cy="629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>
                <a:latin typeface="宋体" panose="02010600030101010101" pitchFamily="2" charset="-122"/>
              </a:rPr>
              <a:t>3.下列事件按时间先后顺序排列，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>
                <a:latin typeface="宋体" panose="02010600030101010101" pitchFamily="2" charset="-122"/>
              </a:rPr>
              <a:t>正确的一组是</a:t>
            </a:r>
            <a:r>
              <a:rPr lang="zh-CN" altLang="en-US" sz="2800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（     ）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>
                <a:latin typeface="宋体" panose="02010600030101010101" pitchFamily="2" charset="-122"/>
              </a:rPr>
              <a:t>①四渡赤水     ②遵义会议召开    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>
                <a:latin typeface="宋体" panose="02010600030101010101" pitchFamily="2" charset="-122"/>
              </a:rPr>
              <a:t>③渡过乌江     ④强渡大渡河</a:t>
            </a:r>
            <a:r>
              <a:rPr lang="zh-CN" altLang="en-US" sz="2800">
                <a:latin typeface="微软雅黑" panose="020B0503020204020204" pitchFamily="34" charset="-122"/>
              </a:rPr>
              <a:t> </a:t>
            </a:r>
            <a:endParaRPr lang="zh-CN" altLang="en-US" sz="2800"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800">
                <a:latin typeface="宋体" panose="02010600030101010101" pitchFamily="2" charset="-122"/>
              </a:rPr>
              <a:t>A．①②③④</a:t>
            </a:r>
            <a:r>
              <a:rPr lang="zh-CN" altLang="en-US" sz="2800">
                <a:latin typeface="微软雅黑" panose="020B0503020204020204" pitchFamily="34" charset="-122"/>
              </a:rPr>
              <a:t>   </a:t>
            </a:r>
            <a:r>
              <a:rPr lang="zh-CN" altLang="en-US" sz="2800">
                <a:latin typeface="宋体" panose="02010600030101010101" pitchFamily="2" charset="-122"/>
              </a:rPr>
              <a:t>                  B．②③①④</a:t>
            </a:r>
            <a:r>
              <a:rPr lang="zh-CN" altLang="en-US" sz="2800">
                <a:latin typeface="微软雅黑" panose="020B0503020204020204" pitchFamily="34" charset="-122"/>
              </a:rPr>
              <a:t>    </a:t>
            </a:r>
            <a:r>
              <a:rPr lang="zh-CN" altLang="en-US" sz="2800">
                <a:latin typeface="宋体" panose="02010600030101010101" pitchFamily="2" charset="-122"/>
              </a:rPr>
              <a:t> C．③②④①</a:t>
            </a:r>
            <a:r>
              <a:rPr lang="zh-CN" altLang="en-US" sz="2800">
                <a:latin typeface="微软雅黑" panose="020B0503020204020204" pitchFamily="34" charset="-122"/>
              </a:rPr>
              <a:t>   </a:t>
            </a:r>
            <a:r>
              <a:rPr lang="zh-CN" altLang="en-US" sz="2800">
                <a:latin typeface="宋体" panose="02010600030101010101" pitchFamily="2" charset="-122"/>
              </a:rPr>
              <a:t>                  D．③②①④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>
                <a:latin typeface="宋体" panose="02010600030101010101" pitchFamily="2" charset="-122"/>
              </a:rPr>
              <a:t>4.</a:t>
            </a:r>
            <a:r>
              <a:rPr lang="zh-CN" altLang="en-US" sz="2800">
                <a:latin typeface="微软雅黑" panose="020B0503020204020204" pitchFamily="34" charset="-122"/>
              </a:rPr>
              <a:t>“</a:t>
            </a:r>
            <a:r>
              <a:rPr lang="zh-CN" altLang="en-US" sz="2800">
                <a:latin typeface="宋体" panose="02010600030101010101" pitchFamily="2" charset="-122"/>
              </a:rPr>
              <a:t>群龙得首自腾翔，路线精通走一行。左右偏差能纠正，天空无限任飞扬。</a:t>
            </a:r>
            <a:r>
              <a:rPr lang="zh-CN" altLang="en-US" sz="2800">
                <a:latin typeface="微软雅黑" panose="020B0503020204020204" pitchFamily="34" charset="-122"/>
              </a:rPr>
              <a:t>”</a:t>
            </a:r>
            <a:r>
              <a:rPr lang="zh-CN" altLang="en-US" sz="2800">
                <a:latin typeface="宋体" panose="02010600030101010101" pitchFamily="2" charset="-122"/>
              </a:rPr>
              <a:t>这首诗是朱德为纪念遵义会议而作。</a:t>
            </a:r>
            <a:r>
              <a:rPr lang="zh-CN" altLang="en-US" sz="2800">
                <a:latin typeface="微软雅黑" panose="020B0503020204020204" pitchFamily="34" charset="-122"/>
              </a:rPr>
              <a:t>“</a:t>
            </a:r>
            <a:r>
              <a:rPr lang="zh-CN" altLang="en-US" sz="2800">
                <a:latin typeface="宋体" panose="02010600030101010101" pitchFamily="2" charset="-122"/>
              </a:rPr>
              <a:t>群龙得首</a:t>
            </a:r>
            <a:r>
              <a:rPr lang="zh-CN" altLang="en-US" sz="2800">
                <a:latin typeface="微软雅黑" panose="020B0503020204020204" pitchFamily="34" charset="-122"/>
              </a:rPr>
              <a:t>”</a:t>
            </a:r>
            <a:r>
              <a:rPr lang="zh-CN" altLang="en-US" sz="2800">
                <a:latin typeface="宋体" panose="02010600030101010101" pitchFamily="2" charset="-122"/>
              </a:rPr>
              <a:t>是指遵义会议确立了谁在党中央的领导地位</a:t>
            </a:r>
            <a:r>
              <a:rPr lang="zh-CN" altLang="en-US" sz="2800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（     ）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>
                <a:latin typeface="宋体" panose="02010600030101010101" pitchFamily="2" charset="-122"/>
              </a:rPr>
              <a:t>A．博古</a:t>
            </a:r>
            <a:r>
              <a:rPr lang="zh-CN" altLang="en-US" sz="2800">
                <a:latin typeface="微软雅黑" panose="020B0503020204020204" pitchFamily="34" charset="-122"/>
              </a:rPr>
              <a:t>  </a:t>
            </a:r>
            <a:r>
              <a:rPr lang="zh-CN" altLang="en-US" sz="2800">
                <a:latin typeface="宋体" panose="02010600030101010101" pitchFamily="2" charset="-122"/>
              </a:rPr>
              <a:t>    B．陈独秀</a:t>
            </a:r>
            <a:r>
              <a:rPr lang="zh-CN" altLang="en-US" sz="2800">
                <a:latin typeface="微软雅黑" panose="020B0503020204020204" pitchFamily="34" charset="-122"/>
              </a:rPr>
              <a:t>   </a:t>
            </a:r>
            <a:r>
              <a:rPr lang="zh-CN" altLang="en-US" sz="2800">
                <a:latin typeface="宋体" panose="02010600030101010101" pitchFamily="2" charset="-122"/>
              </a:rPr>
              <a:t>   C．毛泽东</a:t>
            </a:r>
            <a:r>
              <a:rPr lang="zh-CN" altLang="en-US" sz="2800">
                <a:latin typeface="微软雅黑" panose="020B0503020204020204" pitchFamily="34" charset="-122"/>
              </a:rPr>
              <a:t>  </a:t>
            </a:r>
            <a:r>
              <a:rPr lang="zh-CN" altLang="en-US" sz="2800">
                <a:latin typeface="宋体" panose="02010600030101010101" pitchFamily="2" charset="-122"/>
              </a:rPr>
              <a:t>     D．邓小平</a:t>
            </a:r>
          </a:p>
        </p:txBody>
      </p:sp>
      <p:sp>
        <p:nvSpPr>
          <p:cNvPr id="38915" name="文本框 38914">
            <a:extLst>
              <a:ext uri="{FF2B5EF4-FFF2-40B4-BE49-F238E27FC236}">
                <a16:creationId xmlns:a16="http://schemas.microsoft.com/office/drawing/2014/main" id="{2FE46069-A33E-497E-B258-D3F166368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1125538"/>
            <a:ext cx="6127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D</a:t>
            </a:r>
          </a:p>
        </p:txBody>
      </p:sp>
      <p:sp>
        <p:nvSpPr>
          <p:cNvPr id="38916" name="文本框 38915">
            <a:extLst>
              <a:ext uri="{FF2B5EF4-FFF2-40B4-BE49-F238E27FC236}">
                <a16:creationId xmlns:a16="http://schemas.microsoft.com/office/drawing/2014/main" id="{31A16055-A32B-4E01-888A-5E47FBC62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6763" y="5203825"/>
            <a:ext cx="820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ldLvl="0"/>
      <p:bldP spid="38916" grpId="0" bldLvl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文本框 39937">
            <a:extLst>
              <a:ext uri="{FF2B5EF4-FFF2-40B4-BE49-F238E27FC236}">
                <a16:creationId xmlns:a16="http://schemas.microsoft.com/office/drawing/2014/main" id="{126BAF10-9D44-4503-AAB0-D44927C6A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819150"/>
            <a:ext cx="8640763" cy="525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>
                <a:latin typeface="宋体" panose="02010600030101010101" pitchFamily="2" charset="-122"/>
              </a:rPr>
              <a:t>5. 毛泽东于1935年10月著诗《七律</a:t>
            </a:r>
            <a:r>
              <a:rPr lang="zh-CN" altLang="en-US" sz="2800">
                <a:latin typeface="微软雅黑" panose="020B0503020204020204" pitchFamily="34" charset="-122"/>
              </a:rPr>
              <a:t>·</a:t>
            </a:r>
            <a:r>
              <a:rPr lang="zh-CN" altLang="en-US" sz="2800">
                <a:latin typeface="宋体" panose="02010600030101010101" pitchFamily="2" charset="-122"/>
              </a:rPr>
              <a:t>长征》：</a:t>
            </a:r>
            <a:r>
              <a:rPr lang="zh-CN" altLang="en-US" sz="2800">
                <a:latin typeface="微软雅黑" panose="020B0503020204020204" pitchFamily="34" charset="-122"/>
              </a:rPr>
              <a:t>“……</a:t>
            </a:r>
            <a:r>
              <a:rPr lang="zh-CN" altLang="en-US" sz="2800">
                <a:latin typeface="宋体" panose="02010600030101010101" pitchFamily="2" charset="-122"/>
              </a:rPr>
              <a:t>更喜岷山千里雪，三军过后尽开颜。</a:t>
            </a:r>
            <a:r>
              <a:rPr lang="zh-CN" altLang="en-US" sz="2800">
                <a:latin typeface="微软雅黑" panose="020B0503020204020204" pitchFamily="34" charset="-122"/>
              </a:rPr>
              <a:t>”</a:t>
            </a:r>
            <a:r>
              <a:rPr lang="zh-CN" altLang="en-US" sz="2800">
                <a:latin typeface="宋体" panose="02010600030101010101" pitchFamily="2" charset="-122"/>
              </a:rPr>
              <a:t>诗中表达了红军哪一次胜利会师的喜悦心情</a:t>
            </a:r>
            <a:r>
              <a:rPr lang="zh-CN" altLang="en-US" sz="2800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（     ）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>
                <a:latin typeface="宋体" panose="02010600030101010101" pitchFamily="2" charset="-122"/>
              </a:rPr>
              <a:t>A.遵义会议</a:t>
            </a:r>
            <a:r>
              <a:rPr lang="zh-CN" altLang="en-US" sz="2800">
                <a:latin typeface="微软雅黑" panose="020B0503020204020204" pitchFamily="34" charset="-122"/>
              </a:rPr>
              <a:t>   </a:t>
            </a:r>
            <a:r>
              <a:rPr lang="zh-CN" altLang="en-US" sz="2800">
                <a:latin typeface="宋体" panose="02010600030101010101" pitchFamily="2" charset="-122"/>
              </a:rPr>
              <a:t>    </a:t>
            </a:r>
            <a:r>
              <a:rPr lang="zh-CN" altLang="en-US" sz="2800">
                <a:latin typeface="微软雅黑" panose="020B0503020204020204" pitchFamily="34" charset="-122"/>
              </a:rPr>
              <a:t>  </a:t>
            </a:r>
            <a:r>
              <a:rPr lang="zh-CN" altLang="en-US" sz="2800">
                <a:latin typeface="宋体" panose="02010600030101010101" pitchFamily="2" charset="-122"/>
              </a:rPr>
              <a:t>        B.会宁会师</a:t>
            </a:r>
            <a:r>
              <a:rPr lang="zh-CN" altLang="en-US" sz="2800">
                <a:latin typeface="微软雅黑" panose="020B0503020204020204" pitchFamily="34" charset="-122"/>
              </a:rPr>
              <a:t>    </a:t>
            </a:r>
            <a:r>
              <a:rPr lang="zh-CN" altLang="en-US" sz="2800">
                <a:latin typeface="宋体" panose="02010600030101010101" pitchFamily="2" charset="-122"/>
              </a:rPr>
              <a:t>    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>
                <a:latin typeface="宋体" panose="02010600030101010101" pitchFamily="2" charset="-122"/>
              </a:rPr>
              <a:t>C.井冈山会师</a:t>
            </a:r>
            <a:r>
              <a:rPr lang="zh-CN" altLang="en-US" sz="2800">
                <a:latin typeface="微软雅黑" panose="020B0503020204020204" pitchFamily="34" charset="-122"/>
              </a:rPr>
              <a:t>   </a:t>
            </a:r>
            <a:r>
              <a:rPr lang="zh-CN" altLang="en-US" sz="2800">
                <a:latin typeface="宋体" panose="02010600030101010101" pitchFamily="2" charset="-122"/>
              </a:rPr>
              <a:t>          D.吴起镇会师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>
                <a:latin typeface="宋体" panose="02010600030101010101" pitchFamily="2" charset="-122"/>
              </a:rPr>
              <a:t>6.红军长征取得胜利的主要原因是</a:t>
            </a:r>
            <a:r>
              <a:rPr lang="zh-CN" altLang="en-US" sz="2800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（     ）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>
                <a:latin typeface="宋体" panose="02010600030101010101" pitchFamily="2" charset="-122"/>
              </a:rPr>
              <a:t>A.红军指战员英勇善战              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>
                <a:latin typeface="宋体" panose="02010600030101010101" pitchFamily="2" charset="-122"/>
              </a:rPr>
              <a:t>B.日本加紧侵略中国，国民党力量受到牵制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>
                <a:latin typeface="宋体" panose="02010600030101010101" pitchFamily="2" charset="-122"/>
              </a:rPr>
              <a:t>C.长征路上地势险要，便于红军作战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>
                <a:latin typeface="宋体" panose="02010600030101010101" pitchFamily="2" charset="-122"/>
              </a:rPr>
              <a:t>D.遵义会议后以毛泽东为核心的党中央的正确领导</a:t>
            </a:r>
          </a:p>
        </p:txBody>
      </p:sp>
      <p:sp>
        <p:nvSpPr>
          <p:cNvPr id="39939" name="文本框 39938">
            <a:extLst>
              <a:ext uri="{FF2B5EF4-FFF2-40B4-BE49-F238E27FC236}">
                <a16:creationId xmlns:a16="http://schemas.microsoft.com/office/drawing/2014/main" id="{E61DAF99-11A5-4134-A2B4-848ED904C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3675" y="1793875"/>
            <a:ext cx="6127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</a:p>
        </p:txBody>
      </p:sp>
      <p:sp>
        <p:nvSpPr>
          <p:cNvPr id="39940" name="文本框 39939">
            <a:extLst>
              <a:ext uri="{FF2B5EF4-FFF2-40B4-BE49-F238E27FC236}">
                <a16:creationId xmlns:a16="http://schemas.microsoft.com/office/drawing/2014/main" id="{F399AAE3-6A67-4091-AD05-22C143D54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3357563"/>
            <a:ext cx="820737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D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ldLvl="0"/>
      <p:bldP spid="39940" grpId="0" bldLvl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4">
            <a:extLst>
              <a:ext uri="{FF2B5EF4-FFF2-40B4-BE49-F238E27FC236}">
                <a16:creationId xmlns:a16="http://schemas.microsoft.com/office/drawing/2014/main" id="{7B15FCDB-2D94-44C0-B6F2-84CAD4A23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665288"/>
            <a:ext cx="8280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2">
            <a:extLst>
              <a:ext uri="{FF2B5EF4-FFF2-40B4-BE49-F238E27FC236}">
                <a16:creationId xmlns:a16="http://schemas.microsoft.com/office/drawing/2014/main" id="{50588C36-0766-48CD-9959-A6E404430035}"/>
              </a:ext>
            </a:extLst>
          </p:cNvPr>
          <p:cNvGrpSpPr>
            <a:grpSpLocks/>
          </p:cNvGrpSpPr>
          <p:nvPr/>
        </p:nvGrpSpPr>
        <p:grpSpPr bwMode="auto">
          <a:xfrm>
            <a:off x="180975" y="569913"/>
            <a:ext cx="2065338" cy="536575"/>
            <a:chOff x="284" y="878"/>
            <a:chExt cx="3254" cy="845"/>
          </a:xfrm>
        </p:grpSpPr>
        <p:pic>
          <p:nvPicPr>
            <p:cNvPr id="7172" name="图片 1">
              <a:extLst>
                <a:ext uri="{FF2B5EF4-FFF2-40B4-BE49-F238E27FC236}">
                  <a16:creationId xmlns:a16="http://schemas.microsoft.com/office/drawing/2014/main" id="{F5D778E3-AC51-499F-93C2-F4CB16E51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EFD"/>
                </a:clrFrom>
                <a:clrTo>
                  <a:srgbClr val="FFFE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" y="878"/>
              <a:ext cx="3133" cy="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3" name="文本框 2">
              <a:extLst>
                <a:ext uri="{FF2B5EF4-FFF2-40B4-BE49-F238E27FC236}">
                  <a16:creationId xmlns:a16="http://schemas.microsoft.com/office/drawing/2014/main" id="{15375C6D-0A61-44A8-AC32-60545F994D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" y="878"/>
              <a:ext cx="2700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800" b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学习目标</a:t>
              </a:r>
            </a:p>
          </p:txBody>
        </p:sp>
      </p:grpSp>
      <p:sp>
        <p:nvSpPr>
          <p:cNvPr id="2" name="Text Box 5">
            <a:extLst>
              <a:ext uri="{FF2B5EF4-FFF2-40B4-BE49-F238E27FC236}">
                <a16:creationId xmlns:a16="http://schemas.microsoft.com/office/drawing/2014/main" id="{7EE98BAC-E3BC-4CA5-812E-8CC6F9C06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8" y="1370013"/>
            <a:ext cx="8923337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3600" b="1">
                <a:latin typeface="宋体" panose="02010600030101010101" pitchFamily="2" charset="-122"/>
                <a:sym typeface="宋体" panose="02010600030101010101" pitchFamily="2" charset="-122"/>
              </a:rPr>
              <a:t>1.了解红军长征过程中艰难险阻；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600" b="1">
                <a:latin typeface="宋体" panose="02010600030101010101" pitchFamily="2" charset="-122"/>
                <a:sym typeface="宋体" panose="02010600030101010101" pitchFamily="2" charset="-122"/>
              </a:rPr>
              <a:t>2.知道红军长征的原因和遵义会议的内容；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600" b="1">
                <a:latin typeface="宋体" panose="02010600030101010101" pitchFamily="2" charset="-122"/>
                <a:sym typeface="宋体" panose="02010600030101010101" pitchFamily="2" charset="-122"/>
              </a:rPr>
              <a:t>3.分析理解遵义会议和红军长征胜利的意义</a:t>
            </a:r>
            <a:endParaRPr lang="zh-CN" altLang="en-US" sz="3600" b="1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2">
            <a:extLst>
              <a:ext uri="{FF2B5EF4-FFF2-40B4-BE49-F238E27FC236}">
                <a16:creationId xmlns:a16="http://schemas.microsoft.com/office/drawing/2014/main" id="{4FE8397F-145F-4497-A55F-DED1BE356117}"/>
              </a:ext>
            </a:extLst>
          </p:cNvPr>
          <p:cNvGrpSpPr>
            <a:grpSpLocks/>
          </p:cNvGrpSpPr>
          <p:nvPr/>
        </p:nvGrpSpPr>
        <p:grpSpPr bwMode="auto">
          <a:xfrm>
            <a:off x="180975" y="557213"/>
            <a:ext cx="2065338" cy="536575"/>
            <a:chOff x="284" y="878"/>
            <a:chExt cx="3254" cy="845"/>
          </a:xfrm>
        </p:grpSpPr>
        <p:pic>
          <p:nvPicPr>
            <p:cNvPr id="8199" name="图片 1">
              <a:extLst>
                <a:ext uri="{FF2B5EF4-FFF2-40B4-BE49-F238E27FC236}">
                  <a16:creationId xmlns:a16="http://schemas.microsoft.com/office/drawing/2014/main" id="{22BFA82F-B90D-44DA-B880-5A4607ECF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EFD"/>
                </a:clrFrom>
                <a:clrTo>
                  <a:srgbClr val="FFFE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" y="878"/>
              <a:ext cx="3133" cy="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0" name="文本框 2">
              <a:extLst>
                <a:ext uri="{FF2B5EF4-FFF2-40B4-BE49-F238E27FC236}">
                  <a16:creationId xmlns:a16="http://schemas.microsoft.com/office/drawing/2014/main" id="{1FE9D7B9-269C-4FDD-A968-7D5C77F2C7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" y="878"/>
              <a:ext cx="2700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 b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新课讲授</a:t>
              </a:r>
            </a:p>
          </p:txBody>
        </p:sp>
      </p:grpSp>
      <p:sp>
        <p:nvSpPr>
          <p:cNvPr id="8195" name="矩形 7197">
            <a:extLst>
              <a:ext uri="{FF2B5EF4-FFF2-40B4-BE49-F238E27FC236}">
                <a16:creationId xmlns:a16="http://schemas.microsoft.com/office/drawing/2014/main" id="{58202F8C-6DE8-4B86-ACD1-983FD0FF0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8" y="1089025"/>
            <a:ext cx="5003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一</a:t>
            </a:r>
            <a:r>
              <a:rPr lang="en-US" altLang="zh-CN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.</a:t>
            </a:r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战略转移与遵义会议</a:t>
            </a:r>
          </a:p>
        </p:txBody>
      </p:sp>
      <p:pic>
        <p:nvPicPr>
          <p:cNvPr id="26642" name="图片 26641" descr="heiban">
            <a:extLst>
              <a:ext uri="{FF2B5EF4-FFF2-40B4-BE49-F238E27FC236}">
                <a16:creationId xmlns:a16="http://schemas.microsoft.com/office/drawing/2014/main" id="{0563D0AB-D130-4370-85C5-4089B1350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514600"/>
            <a:ext cx="8162925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由于">
            <a:extLst>
              <a:ext uri="{FF2B5EF4-FFF2-40B4-BE49-F238E27FC236}">
                <a16:creationId xmlns:a16="http://schemas.microsoft.com/office/drawing/2014/main" id="{25724BA7-C746-4751-BEEB-F7F02F877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2987675"/>
            <a:ext cx="74771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矩形 7174">
            <a:extLst>
              <a:ext uri="{FF2B5EF4-FFF2-40B4-BE49-F238E27FC236}">
                <a16:creationId xmlns:a16="http://schemas.microsoft.com/office/drawing/2014/main" id="{E29E223D-0F42-42D3-BB39-88FFE4947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1924050"/>
            <a:ext cx="2078038" cy="477838"/>
          </a:xfrm>
          <a:prstGeom prst="rect">
            <a:avLst/>
          </a:prstGeom>
          <a:noFill/>
          <a:ln w="38100">
            <a:solidFill>
              <a:srgbClr val="00CC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战略转移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6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3">
            <a:extLst>
              <a:ext uri="{FF2B5EF4-FFF2-40B4-BE49-F238E27FC236}">
                <a16:creationId xmlns:a16="http://schemas.microsoft.com/office/drawing/2014/main" id="{09E31149-25CA-4415-84A5-6FCB68B4C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519113"/>
            <a:ext cx="556895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>
                <a:latin typeface="汉仪书魂体简" charset="-122"/>
                <a:ea typeface="汉仪书魂体简" charset="-122"/>
              </a:rPr>
              <a:t>五次反围剿情况对比</a:t>
            </a:r>
          </a:p>
        </p:txBody>
      </p:sp>
      <p:pic>
        <p:nvPicPr>
          <p:cNvPr id="29767" name="图片 29766" descr="tu">
            <a:extLst>
              <a:ext uri="{FF2B5EF4-FFF2-40B4-BE49-F238E27FC236}">
                <a16:creationId xmlns:a16="http://schemas.microsoft.com/office/drawing/2014/main" id="{6A3E412A-F9C5-4BFE-A4B2-5C8DD5E4F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98020"/>
            <a:ext cx="8461375" cy="42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文本框 18433">
            <a:extLst>
              <a:ext uri="{FF2B5EF4-FFF2-40B4-BE49-F238E27FC236}">
                <a16:creationId xmlns:a16="http://schemas.microsoft.com/office/drawing/2014/main" id="{ACCB0BA1-2DDC-4F1D-A1FF-A0FE926A6ADE}"/>
              </a:ext>
            </a:extLst>
          </p:cNvPr>
          <p:cNvSpPr txBox="1"/>
          <p:nvPr/>
        </p:nvSpPr>
        <p:spPr>
          <a:xfrm>
            <a:off x="20638" y="5191125"/>
            <a:ext cx="9102725" cy="13223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400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2" charset="0"/>
                <a:ea typeface="方正康体简体" panose="03000509000000000000" pitchFamily="1" charset="-122"/>
              </a:rPr>
              <a:t>想一想：</a:t>
            </a:r>
            <a:r>
              <a:rPr lang="zh-CN" altLang="en-US" sz="4000" noProof="1">
                <a:solidFill>
                  <a:srgbClr val="00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2" charset="0"/>
                <a:ea typeface="方正康体简体" panose="03000509000000000000" pitchFamily="1" charset="-122"/>
                <a:sym typeface="+mn-ea"/>
              </a:rPr>
              <a:t>第五次反“围剿”的结果如何呢？ 红军为什么会出现这样的局面？</a:t>
            </a:r>
            <a:r>
              <a:rPr lang="zh-CN" altLang="en-US" sz="4000" noProof="1">
                <a:solidFill>
                  <a:srgbClr val="3333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2" charset="0"/>
                <a:ea typeface="方正康体简体" panose="03000509000000000000" pitchFamily="1" charset="-122"/>
                <a:sym typeface="+mn-ea"/>
              </a:rPr>
              <a:t> </a:t>
            </a:r>
            <a:endParaRPr lang="zh-CN" altLang="en-US" sz="4000" noProof="1">
              <a:solidFill>
                <a:srgbClr val="3333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2" charset="0"/>
              <a:ea typeface="方正康体简体" panose="03000509000000000000" pitchFamily="1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7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29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0" dur="80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1" dur="80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80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84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占位符 19457">
            <a:extLst>
              <a:ext uri="{FF2B5EF4-FFF2-40B4-BE49-F238E27FC236}">
                <a16:creationId xmlns:a16="http://schemas.microsoft.com/office/drawing/2014/main" id="{193CF190-50F4-4A8E-B598-2DEE4EC9A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1263650"/>
            <a:ext cx="7772400" cy="16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3600" b="1">
                <a:solidFill>
                  <a:srgbClr val="333300"/>
                </a:solidFill>
                <a:latin typeface="方正隶变简体" pitchFamily="2" charset="-122"/>
                <a:ea typeface="方正隶变简体" pitchFamily="2" charset="-122"/>
              </a:rPr>
              <a:t>失败，由于当时中央负责人博古和军事顾问李德等人在军事上指挥上犯了</a:t>
            </a:r>
            <a:r>
              <a:rPr lang="en-US" altLang="zh-CN" sz="3600" b="1">
                <a:solidFill>
                  <a:srgbClr val="333300"/>
                </a:solidFill>
                <a:latin typeface="方正隶变简体" pitchFamily="2" charset="-122"/>
                <a:ea typeface="方正隶变简体" pitchFamily="2" charset="-122"/>
              </a:rPr>
              <a:t>“</a:t>
            </a:r>
            <a:r>
              <a:rPr lang="zh-CN" altLang="en-US" sz="3600" b="1">
                <a:solidFill>
                  <a:srgbClr val="333300"/>
                </a:solidFill>
                <a:latin typeface="方正隶变简体" pitchFamily="2" charset="-122"/>
                <a:ea typeface="方正隶变简体" pitchFamily="2" charset="-122"/>
              </a:rPr>
              <a:t>左</a:t>
            </a:r>
            <a:r>
              <a:rPr lang="en-US" altLang="zh-CN" sz="3600" b="1">
                <a:solidFill>
                  <a:srgbClr val="333300"/>
                </a:solidFill>
                <a:latin typeface="方正隶变简体" pitchFamily="2" charset="-122"/>
                <a:ea typeface="方正隶变简体" pitchFamily="2" charset="-122"/>
              </a:rPr>
              <a:t>”</a:t>
            </a:r>
            <a:r>
              <a:rPr lang="zh-CN" altLang="en-US" sz="3600" b="1">
                <a:solidFill>
                  <a:srgbClr val="333300"/>
                </a:solidFill>
                <a:latin typeface="方正隶变简体" pitchFamily="2" charset="-122"/>
                <a:ea typeface="方正隶变简体" pitchFamily="2" charset="-122"/>
              </a:rPr>
              <a:t>的错误。</a:t>
            </a:r>
          </a:p>
        </p:txBody>
      </p:sp>
      <p:sp>
        <p:nvSpPr>
          <p:cNvPr id="19459" name="文本框 19458">
            <a:extLst>
              <a:ext uri="{FF2B5EF4-FFF2-40B4-BE49-F238E27FC236}">
                <a16:creationId xmlns:a16="http://schemas.microsoft.com/office/drawing/2014/main" id="{F2155DC7-C37D-4AF5-867F-FAFEFDCF83B3}"/>
              </a:ext>
            </a:extLst>
          </p:cNvPr>
          <p:cNvSpPr txBox="1"/>
          <p:nvPr/>
        </p:nvSpPr>
        <p:spPr>
          <a:xfrm>
            <a:off x="247650" y="533400"/>
            <a:ext cx="21590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200" noProof="1">
                <a:solidFill>
                  <a:srgbClr val="00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2" charset="0"/>
                <a:ea typeface="方正综艺简体" panose="02010601030101010101" pitchFamily="1" charset="-122"/>
              </a:rPr>
              <a:t>问题解析</a:t>
            </a:r>
            <a:r>
              <a:rPr lang="en-US" altLang="zh-CN" sz="3200" noProof="1">
                <a:solidFill>
                  <a:srgbClr val="00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2" charset="0"/>
                <a:ea typeface="方正综艺简体" panose="02010601030101010101" pitchFamily="1" charset="-122"/>
              </a:rPr>
              <a:t>:</a:t>
            </a:r>
          </a:p>
        </p:txBody>
      </p:sp>
      <p:sp>
        <p:nvSpPr>
          <p:cNvPr id="30736" name="文本框 30735">
            <a:extLst>
              <a:ext uri="{FF2B5EF4-FFF2-40B4-BE49-F238E27FC236}">
                <a16:creationId xmlns:a16="http://schemas.microsoft.com/office/drawing/2014/main" id="{7EA71D9B-89BB-4FA4-9F44-154C910D5166}"/>
              </a:ext>
            </a:extLst>
          </p:cNvPr>
          <p:cNvSpPr txBox="1"/>
          <p:nvPr/>
        </p:nvSpPr>
        <p:spPr>
          <a:xfrm>
            <a:off x="3175" y="3063875"/>
            <a:ext cx="9147175" cy="19383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4000" noProof="1">
                <a:solidFill>
                  <a:srgbClr val="00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2" charset="0"/>
                <a:ea typeface="方正康体简体" panose="03000509000000000000" pitchFamily="1" charset="-122"/>
              </a:rPr>
              <a:t> </a:t>
            </a:r>
            <a:r>
              <a:rPr lang="zh-CN" altLang="en-US" sz="400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2" charset="0"/>
                <a:ea typeface="方正康体简体" panose="03000509000000000000" pitchFamily="1" charset="-122"/>
                <a:sym typeface="+mn-ea"/>
              </a:rPr>
              <a:t>想一想：</a:t>
            </a:r>
            <a:r>
              <a:rPr lang="zh-CN" altLang="en-US" sz="4000" noProof="1">
                <a:solidFill>
                  <a:srgbClr val="00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2" charset="0"/>
                <a:ea typeface="方正康体简体" panose="03000509000000000000" pitchFamily="1" charset="-122"/>
              </a:rPr>
              <a:t>对比红军前四次反“围剿”的胜利与第五次反“围剿”的失败，你认为在战争中起决定作用的是什么？ </a:t>
            </a:r>
          </a:p>
        </p:txBody>
      </p:sp>
      <p:sp>
        <p:nvSpPr>
          <p:cNvPr id="30738" name="文本框 30737">
            <a:extLst>
              <a:ext uri="{FF2B5EF4-FFF2-40B4-BE49-F238E27FC236}">
                <a16:creationId xmlns:a16="http://schemas.microsoft.com/office/drawing/2014/main" id="{395EBE9A-DAB3-4717-8A6C-E332B8B6DE98}"/>
              </a:ext>
            </a:extLst>
          </p:cNvPr>
          <p:cNvSpPr txBox="1"/>
          <p:nvPr/>
        </p:nvSpPr>
        <p:spPr>
          <a:xfrm>
            <a:off x="327025" y="5160963"/>
            <a:ext cx="82423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200" u="sng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0030101010101" pitchFamily="49" charset="-122"/>
                <a:ea typeface="黑体" panose="02010600030101010101" pitchFamily="49" charset="-122"/>
              </a:rPr>
              <a:t>战争的胜败，不在于力量的悬殊，而是取决于正确的军事思想和战略战术。</a:t>
            </a:r>
            <a:r>
              <a:rPr lang="zh-CN" altLang="en-US" sz="3200" u="sng" noProof="1">
                <a:effectLst>
                  <a:outerShdw blurRad="38100" dist="38100" dir="2700000">
                    <a:srgbClr val="C0C0C0"/>
                  </a:outerShdw>
                </a:effectLst>
                <a:latin typeface="黑体" panose="02010600030101010101" pitchFamily="49" charset="-122"/>
                <a:ea typeface="黑体" panose="02010600030101010101" pitchFamily="49" charset="-122"/>
              </a:rPr>
              <a:t>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30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/>
      <p:bldP spid="30736" grpId="0"/>
      <p:bldP spid="307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12289" descr="王明">
            <a:extLst>
              <a:ext uri="{FF2B5EF4-FFF2-40B4-BE49-F238E27FC236}">
                <a16:creationId xmlns:a16="http://schemas.microsoft.com/office/drawing/2014/main" id="{DA60FD1A-77EB-48B0-9CF2-2A7D9101E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" t="4961" r="55098" b="8118"/>
          <a:stretch>
            <a:fillRect/>
          </a:stretch>
        </p:blipFill>
        <p:spPr bwMode="auto">
          <a:xfrm>
            <a:off x="74613" y="968375"/>
            <a:ext cx="2700337" cy="4248150"/>
          </a:xfrm>
          <a:prstGeom prst="rect">
            <a:avLst/>
          </a:prstGeom>
          <a:noFill/>
          <a:ln w="762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图片 12290" descr="博古">
            <a:extLst>
              <a:ext uri="{FF2B5EF4-FFF2-40B4-BE49-F238E27FC236}">
                <a16:creationId xmlns:a16="http://schemas.microsoft.com/office/drawing/2014/main" id="{6F246831-2CC5-4FDC-A273-5D0F3767E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993775"/>
            <a:ext cx="2708275" cy="4235450"/>
          </a:xfrm>
          <a:prstGeom prst="rect">
            <a:avLst/>
          </a:prstGeom>
          <a:noFill/>
          <a:ln w="762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2" name="文本框 12291">
            <a:extLst>
              <a:ext uri="{FF2B5EF4-FFF2-40B4-BE49-F238E27FC236}">
                <a16:creationId xmlns:a16="http://schemas.microsoft.com/office/drawing/2014/main" id="{BE01EC39-F916-4334-80A3-682106458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5280025"/>
            <a:ext cx="1684337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rgbClr val="3333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王   明</a:t>
            </a:r>
          </a:p>
        </p:txBody>
      </p:sp>
      <p:sp>
        <p:nvSpPr>
          <p:cNvPr id="12293" name="文本框 12292">
            <a:extLst>
              <a:ext uri="{FF2B5EF4-FFF2-40B4-BE49-F238E27FC236}">
                <a16:creationId xmlns:a16="http://schemas.microsoft.com/office/drawing/2014/main" id="{9C3B2177-24AC-4EF8-B3ED-77D195E67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5292725"/>
            <a:ext cx="3254375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rgbClr val="3333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博  古（秦邦宪）</a:t>
            </a:r>
          </a:p>
        </p:txBody>
      </p:sp>
      <p:pic>
        <p:nvPicPr>
          <p:cNvPr id="11267" name="图片 11266" descr="507abed4g8b78241f8f13&amp;690&amp;690">
            <a:extLst>
              <a:ext uri="{FF2B5EF4-FFF2-40B4-BE49-F238E27FC236}">
                <a16:creationId xmlns:a16="http://schemas.microsoft.com/office/drawing/2014/main" id="{A422017A-1F06-4159-A861-ECD2FFAA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300" y="911225"/>
            <a:ext cx="2824163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9E426FA-DA65-40E8-A008-2047B27B7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5248275"/>
            <a:ext cx="1739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rgbClr val="3333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李   德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/>
      <p:bldP spid="12293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7174">
            <a:extLst>
              <a:ext uri="{FF2B5EF4-FFF2-40B4-BE49-F238E27FC236}">
                <a16:creationId xmlns:a16="http://schemas.microsoft.com/office/drawing/2014/main" id="{CE147112-4EAB-4D41-AA41-62A6D1711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87388"/>
            <a:ext cx="2078038" cy="477837"/>
          </a:xfrm>
          <a:prstGeom prst="rect">
            <a:avLst/>
          </a:prstGeom>
          <a:noFill/>
          <a:ln w="38100">
            <a:solidFill>
              <a:srgbClr val="00CC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长征开始</a:t>
            </a:r>
          </a:p>
        </p:txBody>
      </p:sp>
      <p:sp>
        <p:nvSpPr>
          <p:cNvPr id="9218" name="矩形 19457">
            <a:extLst>
              <a:ext uri="{FF2B5EF4-FFF2-40B4-BE49-F238E27FC236}">
                <a16:creationId xmlns:a16="http://schemas.microsoft.com/office/drawing/2014/main" id="{7B259B20-194A-44A2-8525-AE0C4D440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5518150"/>
            <a:ext cx="4613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江西瑞金武阳渡口（红军长征出发地之一） </a:t>
            </a:r>
          </a:p>
        </p:txBody>
      </p:sp>
      <p:pic>
        <p:nvPicPr>
          <p:cNvPr id="9219" name="图片 19458" descr="0">
            <a:extLst>
              <a:ext uri="{FF2B5EF4-FFF2-40B4-BE49-F238E27FC236}">
                <a16:creationId xmlns:a16="http://schemas.microsoft.com/office/drawing/2014/main" id="{CE9027A2-1059-4F19-8B99-08EB2AEC8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584325"/>
            <a:ext cx="4970462" cy="393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6650">
            <a:extLst>
              <a:ext uri="{FF2B5EF4-FFF2-40B4-BE49-F238E27FC236}">
                <a16:creationId xmlns:a16="http://schemas.microsoft.com/office/drawing/2014/main" id="{514CA5D1-D6EC-4AAF-A7F0-263B7C7C2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700088"/>
            <a:ext cx="2513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ea typeface="楷体" panose="02010609060101010101" pitchFamily="49" charset="-122"/>
              </a:rPr>
              <a:t>1934</a:t>
            </a:r>
            <a:r>
              <a:rPr lang="zh-CN" altLang="en-US" sz="2800" b="1">
                <a:solidFill>
                  <a:srgbClr val="FF0000"/>
                </a:solidFill>
                <a:ea typeface="楷体" panose="02010609060101010101" pitchFamily="49" charset="-122"/>
              </a:rPr>
              <a:t>年</a:t>
            </a:r>
            <a:r>
              <a:rPr lang="en-US" altLang="zh-CN" sz="2800" b="1">
                <a:solidFill>
                  <a:srgbClr val="FF0000"/>
                </a:solidFill>
                <a:ea typeface="楷体" panose="02010609060101010101" pitchFamily="49" charset="-122"/>
              </a:rPr>
              <a:t>10</a:t>
            </a:r>
            <a:r>
              <a:rPr lang="zh-CN" altLang="en-US" sz="2800" b="1">
                <a:solidFill>
                  <a:srgbClr val="FF0000"/>
                </a:solidFill>
                <a:ea typeface="楷体" panose="02010609060101010101" pitchFamily="49" charset="-122"/>
              </a:rPr>
              <a:t>月</a:t>
            </a:r>
          </a:p>
        </p:txBody>
      </p:sp>
      <p:sp>
        <p:nvSpPr>
          <p:cNvPr id="21507" name="矩形 21506">
            <a:extLst>
              <a:ext uri="{FF2B5EF4-FFF2-40B4-BE49-F238E27FC236}">
                <a16:creationId xmlns:a16="http://schemas.microsoft.com/office/drawing/2014/main" id="{93DFB9CF-C098-428F-BF8C-AC4D7C782348}"/>
              </a:ext>
            </a:extLst>
          </p:cNvPr>
          <p:cNvSpPr/>
          <p:nvPr/>
        </p:nvSpPr>
        <p:spPr>
          <a:xfrm>
            <a:off x="5221288" y="1035050"/>
            <a:ext cx="3960812" cy="53244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b="1" noProof="1">
                <a:effectLst>
                  <a:outerShdw blurRad="38100" dist="38100" dir="2700000">
                    <a:srgbClr val="000000"/>
                  </a:outerShdw>
                </a:effectLst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     </a:t>
            </a:r>
            <a:r>
              <a:rPr lang="en-US" altLang="zh-CN" sz="2800" b="1" noProof="1">
                <a:effectLst>
                  <a:outerShdw blurRad="38100" dist="38100" dir="2700000">
                    <a:srgbClr val="000000"/>
                  </a:outerShdw>
                </a:effectLst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   </a:t>
            </a:r>
            <a:r>
              <a:rPr lang="zh-CN" altLang="en-US" sz="2800" b="1" noProof="1">
                <a:effectLst>
                  <a:outerShdw blurRad="38100" dist="38100" dir="2700000">
                    <a:srgbClr val="000000"/>
                  </a:outerShdw>
                </a:effectLst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长征初期，红军冲破了敌人的四道封锁线，渡过湘江，但人员只剩下三万多人。左倾领导人还想去湘西，而敌人已在红军去湘西的路上布置了新的防线。这时毛泽东同志，提议进军贵州，得到大多数同志的支持。于是红军强渡乌江，攻克贵州北部重镇遵义。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3" grpId="0"/>
      <p:bldP spid="21507" grpId="0"/>
    </p:bldLst>
  </p:timing>
</p:sld>
</file>

<file path=ppt/theme/theme1.xml><?xml version="1.0" encoding="utf-8"?>
<a:theme xmlns:a="http://schemas.openxmlformats.org/drawingml/2006/main" name="主题9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13</TotalTime>
  <Pages>0</Pages>
  <Words>1296</Words>
  <Characters>0</Characters>
  <Application>Microsoft Office PowerPoint</Application>
  <DocSecurity>0</DocSecurity>
  <PresentationFormat>全屏显示(4:3)</PresentationFormat>
  <Lines>0</Lines>
  <Paragraphs>145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6" baseType="lpstr">
      <vt:lpstr>方正黑体_GBK</vt:lpstr>
      <vt:lpstr>方正隶变简体</vt:lpstr>
      <vt:lpstr>方正隶书_GBK</vt:lpstr>
      <vt:lpstr>方正小标宋简体</vt:lpstr>
      <vt:lpstr>仿宋_GB2312</vt:lpstr>
      <vt:lpstr>汉仪书魂体简</vt:lpstr>
      <vt:lpstr>汉仪中宋简</vt:lpstr>
      <vt:lpstr>黑体</vt:lpstr>
      <vt:lpstr>楷体</vt:lpstr>
      <vt:lpstr>楷体_GB2312</vt:lpstr>
      <vt:lpstr>隶书</vt:lpstr>
      <vt:lpstr>宋体</vt:lpstr>
      <vt:lpstr>微软雅黑</vt:lpstr>
      <vt:lpstr>Arial</vt:lpstr>
      <vt:lpstr>Calibri</vt:lpstr>
      <vt:lpstr>Calibri Light</vt:lpstr>
      <vt:lpstr>Times New Roman</vt:lpstr>
      <vt:lpstr>Verdana</vt:lpstr>
      <vt:lpstr>Wingdings</vt:lpstr>
      <vt:lpstr>主题9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免费更新请加微信：popo6111；淘宝店铺：泡泡教育5</dc:title>
  <dc:subject/>
  <dc:creator>免费更新请加微信：popo6111;淘宝店铺：泡泡教育5</dc:creator>
  <cp:keywords/>
  <dc:description>免费更新请加微信：popo6111；淘宝店铺：泡泡教育5</dc:description>
  <cp:lastModifiedBy>xbany</cp:lastModifiedBy>
  <cp:revision>44</cp:revision>
  <dcterms:created xsi:type="dcterms:W3CDTF">2017-05-23T06:00:13Z</dcterms:created>
  <dcterms:modified xsi:type="dcterms:W3CDTF">2019-11-19T05:32:36Z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